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5" r:id="rId1"/>
  </p:sldMasterIdLst>
  <p:notesMasterIdLst>
    <p:notesMasterId r:id="rId3"/>
  </p:notesMasterIdLst>
  <p:sldIdLst>
    <p:sldId id="273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EF1E0"/>
    <a:srgbClr val="B9B9B9"/>
    <a:srgbClr val="33CCFF"/>
    <a:srgbClr val="00FFCC"/>
    <a:srgbClr val="FFCCFF"/>
    <a:srgbClr val="FFFF99"/>
    <a:srgbClr val="FFFFCC"/>
    <a:srgbClr val="FF99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52" d="100"/>
          <a:sy n="52" d="100"/>
        </p:scale>
        <p:origin x="2292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1EC713E-F6FE-4B86-8851-A8085C83E2EB}" type="datetimeFigureOut">
              <a:rPr lang="ja-JP" altLang="en-US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6EFF3A06-8A1C-4E0E-BA96-BFCA43ED7F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1540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F3A06-8A1C-4E0E-BA96-BFCA43ED7F01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1777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D76456-28B7-4AC1-A815-5CE8BD55CCAC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39B7-573D-4189-81A0-A87446214A8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83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753690-3BEE-4434-8D85-7B4F8E0AFA41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60DD-BE28-4B76-8852-90EC40DAA91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528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96D859-656E-4101-84FC-A36962B0AABB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7EED6-F399-4308-B1E0-99E9E76AF84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06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B96A6-35AF-4726-BC49-EA4850733BC2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DBF1-7ACF-4B80-90D9-A5467371CAE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444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87839-2226-424A-8759-E55D95463DA1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62DB0-848B-4BE5-B62A-A473C39A9AD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706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0A38D6-3DE4-4483-90C7-75B4D1607233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377C-0A27-41F3-8684-15B25538B52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384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E07EE6-5DCD-49CE-AC79-5094A0BDFE30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FAA6-A9E3-472C-B02E-AC1388C6389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996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3E6A1E-C017-494F-AF1E-5FBD47D2C999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94D6-7EDC-4603-8675-05D7EA08AE6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960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59C46-2A33-4421-A7F1-643FC6907DDB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DCCE-CC05-477F-98A4-AFC841080D5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92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FD898-40F8-44F4-A732-5448F4EA1DFC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9E15-4B37-42DD-AF2F-B089403F49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96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628334-3466-41C5-B080-8F031118B2E8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3B91-CE82-4821-A224-2742D232638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48426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0A38D6-3DE4-4483-90C7-75B4D1607233}" type="datetimeFigureOut">
              <a:rPr lang="ja-JP" altLang="en-US" smtClean="0"/>
              <a:pPr>
                <a:defRPr/>
              </a:pPr>
              <a:t>2025/5/30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377C-0A27-41F3-8684-15B25538B52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754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6" r:id="rId1"/>
    <p:sldLayoutId id="2147484637" r:id="rId2"/>
    <p:sldLayoutId id="2147484638" r:id="rId3"/>
    <p:sldLayoutId id="2147484639" r:id="rId4"/>
    <p:sldLayoutId id="2147484640" r:id="rId5"/>
    <p:sldLayoutId id="2147484641" r:id="rId6"/>
    <p:sldLayoutId id="2147484642" r:id="rId7"/>
    <p:sldLayoutId id="2147484643" r:id="rId8"/>
    <p:sldLayoutId id="2147484644" r:id="rId9"/>
    <p:sldLayoutId id="2147484645" r:id="rId10"/>
    <p:sldLayoutId id="2147484646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497081" y="631773"/>
            <a:ext cx="6048672" cy="8260707"/>
          </a:xfrm>
          <a:prstGeom prst="roundRect">
            <a:avLst>
              <a:gd name="adj" fmla="val 7192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8" name="横巻き 27"/>
          <p:cNvSpPr/>
          <p:nvPr/>
        </p:nvSpPr>
        <p:spPr>
          <a:xfrm>
            <a:off x="404663" y="323529"/>
            <a:ext cx="1656185" cy="504056"/>
          </a:xfrm>
          <a:prstGeom prst="horizontalScroll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宇都宮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会場</a:t>
            </a:r>
            <a:endParaRPr kumimoji="1" lang="ja-JP" altLang="en-US"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624733" y="760088"/>
            <a:ext cx="5581945" cy="820455"/>
            <a:chOff x="511351" y="1430672"/>
            <a:chExt cx="5581945" cy="820455"/>
          </a:xfrm>
        </p:grpSpPr>
        <p:sp>
          <p:nvSpPr>
            <p:cNvPr id="11" name="正方形/長方形 10"/>
            <p:cNvSpPr/>
            <p:nvPr/>
          </p:nvSpPr>
          <p:spPr>
            <a:xfrm>
              <a:off x="764704" y="1719603"/>
              <a:ext cx="5328592" cy="53152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28600" lvl="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dirty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r>
                <a:rPr lang="ja-JP" altLang="en-US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宇都宮地方</a:t>
              </a:r>
              <a:r>
                <a:rPr lang="ja-JP" altLang="en-US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法務局</a:t>
              </a:r>
              <a:endParaRPr lang="en-US" altLang="ja-JP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lvl="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　　 宇都宮市</a:t>
              </a: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小幡２－１－１１（宇都宮法務総合庁舎）</a:t>
              </a:r>
              <a:endParaRPr lang="en-US" altLang="ja-JP" sz="1200" dirty="0">
                <a:solidFill>
                  <a:srgbClr val="424E5B">
                    <a:lumMod val="50000"/>
                  </a:srgbClr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5" name="額縁 4"/>
            <p:cNvSpPr/>
            <p:nvPr/>
          </p:nvSpPr>
          <p:spPr>
            <a:xfrm>
              <a:off x="511351" y="1430672"/>
              <a:ext cx="909861" cy="288032"/>
            </a:xfrm>
            <a:prstGeom prst="bevel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実施</a:t>
              </a:r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場所</a:t>
              </a:r>
              <a:endPara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645317" y="1600149"/>
            <a:ext cx="5579478" cy="1060670"/>
            <a:chOff x="514425" y="2115391"/>
            <a:chExt cx="5579478" cy="1096964"/>
          </a:xfrm>
        </p:grpSpPr>
        <p:sp>
          <p:nvSpPr>
            <p:cNvPr id="12" name="正方形/長方形 11"/>
            <p:cNvSpPr/>
            <p:nvPr/>
          </p:nvSpPr>
          <p:spPr>
            <a:xfrm>
              <a:off x="765311" y="2364800"/>
              <a:ext cx="5328592" cy="847555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28600" lvl="0" indent="-228600">
                <a:defRPr/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令和７年</a:t>
              </a: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７月２日（水），７月３日（木），７月７日（月）の</a:t>
              </a: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３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日間</a:t>
              </a:r>
              <a:endParaRPr lang="en-US" altLang="ja-JP" sz="1200" b="1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lvl="0" indent="-228600">
                <a:defRPr/>
              </a:pP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　　　各日　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①１０：００～、②１０：４０～、③１１：２０～、④１４：００～、⑤１４：４０～、⑥１５：２０～、⑦１６：００～の７回を</a:t>
              </a: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予定して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います。</a:t>
              </a:r>
              <a:endParaRPr lang="en-US" altLang="ja-JP" sz="12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8" name="額縁 7"/>
            <p:cNvSpPr/>
            <p:nvPr/>
          </p:nvSpPr>
          <p:spPr>
            <a:xfrm>
              <a:off x="514425" y="2115391"/>
              <a:ext cx="909860" cy="288032"/>
            </a:xfrm>
            <a:prstGeom prst="bevel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実施日</a:t>
              </a:r>
              <a:endPara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645317" y="2647907"/>
            <a:ext cx="5590845" cy="5328591"/>
            <a:chOff x="587394" y="2525514"/>
            <a:chExt cx="5590845" cy="4883270"/>
          </a:xfrm>
        </p:grpSpPr>
        <p:sp>
          <p:nvSpPr>
            <p:cNvPr id="17" name="正方形/長方形 16"/>
            <p:cNvSpPr/>
            <p:nvPr/>
          </p:nvSpPr>
          <p:spPr>
            <a:xfrm>
              <a:off x="849647" y="2770990"/>
              <a:ext cx="5328592" cy="463779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dirty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　　　</a:t>
              </a: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6" name="額縁 15"/>
            <p:cNvSpPr/>
            <p:nvPr/>
          </p:nvSpPr>
          <p:spPr>
            <a:xfrm>
              <a:off x="587394" y="2525514"/>
              <a:ext cx="909861" cy="288032"/>
            </a:xfrm>
            <a:prstGeom prst="bevel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予約方法</a:t>
              </a:r>
              <a:endPara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649212" y="7963585"/>
            <a:ext cx="5557466" cy="871534"/>
            <a:chOff x="535830" y="2628686"/>
            <a:chExt cx="5557466" cy="731279"/>
          </a:xfrm>
        </p:grpSpPr>
        <p:sp>
          <p:nvSpPr>
            <p:cNvPr id="20" name="正方形/長方形 19"/>
            <p:cNvSpPr/>
            <p:nvPr/>
          </p:nvSpPr>
          <p:spPr>
            <a:xfrm>
              <a:off x="764704" y="2867105"/>
              <a:ext cx="5328592" cy="49286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28600" lvl="0" indent="-2286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rPr>
                <a:t>　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宇都宮</a:t>
              </a: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地方法務局総務課人事係　　　☎ ０２８－６２３－０９１２　（直通）　</a:t>
              </a:r>
              <a:endParaRPr lang="en-US" altLang="ja-JP" sz="1200" b="1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endParaRPr>
            </a:p>
            <a:p>
              <a:pPr marL="228600" lvl="0" indent="-228600">
                <a:defRPr/>
              </a:pPr>
              <a:r>
                <a:rPr lang="ja-JP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　　</a:t>
              </a:r>
              <a:r>
                <a:rPr lang="zh-TW" altLang="en-US" sz="1200" b="1" dirty="0">
                  <a:solidFill>
                    <a:prstClr val="black"/>
                  </a:solidFill>
                  <a:latin typeface="ＭＳ Ｐゴシック" pitchFamily="50" charset="-128"/>
                  <a:ea typeface="ＭＳ Ｐゴシック" pitchFamily="50" charset="-128"/>
                </a:rPr>
                <a:t>宇都宮市小幡２－１－１１（宇都宮法務総合庁舎）</a:t>
              </a:r>
            </a:p>
          </p:txBody>
        </p:sp>
        <p:sp>
          <p:nvSpPr>
            <p:cNvPr id="19" name="額縁 18"/>
            <p:cNvSpPr/>
            <p:nvPr/>
          </p:nvSpPr>
          <p:spPr>
            <a:xfrm>
              <a:off x="535830" y="2628686"/>
              <a:ext cx="1341910" cy="288032"/>
            </a:xfrm>
            <a:prstGeom prst="bevel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お問い合わせ先</a:t>
              </a:r>
              <a:endPara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1" name="角丸四角形 20"/>
          <p:cNvSpPr/>
          <p:nvPr/>
        </p:nvSpPr>
        <p:spPr>
          <a:xfrm>
            <a:off x="1555177" y="3230728"/>
            <a:ext cx="3945107" cy="587552"/>
          </a:xfrm>
          <a:prstGeom prst="round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受付メールアドレス</a:t>
            </a:r>
            <a:r>
              <a:rPr lang="en-US" altLang="ja-JP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 lvl="0" algn="ctr"/>
            <a:r>
              <a:rPr lang="en-US" altLang="ja-JP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soumu_utsunomiya_moj_bal@i.moj.go.jp</a:t>
            </a:r>
            <a:endParaRPr lang="ja-JP" altLang="en-US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124745" y="3912283"/>
            <a:ext cx="4824535" cy="10197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メール題名に下記①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②、メール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本文に下記①～⑤の事項を記載の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上、</a:t>
            </a:r>
            <a:endParaRPr lang="en-US" altLang="ja-JP" sz="12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28600" indent="-228600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上記アドレスに送信してください。</a:t>
            </a:r>
            <a:endParaRPr lang="en-US" altLang="ja-JP" sz="12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28600" indent="-228600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記</a:t>
            </a:r>
            <a:endParaRPr lang="en-US" altLang="ja-JP" sz="1200" b="1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228600" indent="-228600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①受験地・受験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番号、 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氏名、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③氏名の読み仮名（フリガナ）</a:t>
            </a:r>
          </a:p>
          <a:p>
            <a:pPr marL="228600" indent="-228600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④電話番号（平日昼間に連絡がつくもの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⑤希望日時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992264" y="5772659"/>
            <a:ext cx="5101033" cy="1071677"/>
          </a:xfrm>
          <a:prstGeom prst="roundRect">
            <a:avLst>
              <a:gd name="adj" fmla="val 8951"/>
            </a:avLst>
          </a:prstGeom>
          <a:solidFill>
            <a:srgbClr val="FFFFCC"/>
          </a:solidFill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①東京都・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３１２３４、 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②法務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太郎、③ホウムタロウ、④</a:t>
            </a:r>
            <a:r>
              <a:rPr lang="en-US" altLang="ja-JP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090-1234-5678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⑤　第１希望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７月２日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１０：００～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endParaRPr lang="en-US" altLang="ja-JP" sz="12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第２希望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７月３日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１４：００～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第３希望まで</a:t>
            </a:r>
            <a:r>
              <a:rPr lang="ja-JP" altLang="en-US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記載してください。</a:t>
            </a:r>
            <a:endParaRPr lang="en-US" altLang="ja-JP" sz="12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第３希望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７月７日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午前　　　　</a:t>
            </a:r>
            <a:r>
              <a:rPr lang="ja-JP" altLang="en-US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「○月○日午前」等の希望も可能です。</a:t>
            </a:r>
            <a:endParaRPr lang="en-US" altLang="ja-JP" sz="1200" b="1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                   </a:t>
            </a:r>
            <a:endParaRPr lang="ja-JP" altLang="en-US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992264" y="2967654"/>
            <a:ext cx="5223776" cy="3044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メールで受付を行います。</a:t>
            </a:r>
            <a:r>
              <a:rPr lang="ja-JP" altLang="en-US" sz="1100" b="1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（お電話でのご予約はできません</a:t>
            </a:r>
            <a:r>
              <a:rPr lang="ja-JP" altLang="en-US" sz="11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ので、ご注意</a:t>
            </a:r>
            <a:r>
              <a:rPr lang="ja-JP" altLang="en-US" sz="1100" b="1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ください。）</a:t>
            </a:r>
            <a:endParaRPr lang="en-US" altLang="ja-JP" sz="1200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992264" y="5184420"/>
            <a:ext cx="5101033" cy="352442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東京都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・３１２３４・法務太郎</a:t>
            </a:r>
            <a:r>
              <a:rPr lang="en-US" altLang="ja-JP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官庁訪問の予約の件（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宇都宮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会場）</a:t>
            </a:r>
            <a:endParaRPr kumimoji="1" lang="ja-JP" altLang="en-US" sz="12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79664" y="5575835"/>
            <a:ext cx="2205319" cy="2160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予約フォーム（例：メール本文）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079665" y="5004048"/>
            <a:ext cx="2205319" cy="2160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予約フォーム（例：メール題名）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035160" y="6861490"/>
            <a:ext cx="1172534" cy="2880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受付時間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311420" y="7214728"/>
            <a:ext cx="5079537" cy="74164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>
              <a:defRPr/>
            </a:pPr>
            <a:r>
              <a:rPr lang="ja-JP" altLang="en-US" sz="11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</a:t>
            </a:r>
            <a:r>
              <a:rPr lang="en-US" altLang="ja-JP" sz="11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100" b="1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７月２日（水）分は、７月 １日（火）午後５時まで</a:t>
            </a:r>
            <a:endParaRPr lang="en-US" altLang="ja-JP" sz="1100" b="1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228600" lvl="0" indent="-228600"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　　　　          ７月３日（木）分は、７月 ２日（水）午後５時まで</a:t>
            </a:r>
            <a:endParaRPr lang="en-US" altLang="ja-JP" sz="1100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228600" lvl="0" indent="-228600">
              <a:defRPr/>
            </a:pPr>
            <a:r>
              <a:rPr lang="en-US" altLang="ja-JP" sz="11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             </a:t>
            </a:r>
            <a:r>
              <a:rPr lang="en-US" altLang="ja-JP" sz="11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※  </a:t>
            </a:r>
            <a:r>
              <a:rPr lang="ja-JP" altLang="en-US" sz="11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定員</a:t>
            </a:r>
            <a:r>
              <a:rPr lang="ja-JP" altLang="en-US" sz="1100" b="1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に達し次第予約受付を終了します。</a:t>
            </a:r>
            <a:endParaRPr lang="en-US" altLang="ja-JP" sz="1050" b="1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　★　予約の完了等について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は、送信元</a:t>
            </a:r>
            <a:r>
              <a:rPr lang="ja-JP" altLang="en-US" sz="1100" b="1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のメールアドレスに連絡します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。</a:t>
            </a:r>
            <a:endParaRPr lang="en-US" altLang="ja-JP" sz="1100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82323" y="6861490"/>
            <a:ext cx="3910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６月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２５日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（水）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午前１０時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７月４日（金）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午後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５時まで</a:t>
            </a:r>
            <a:endParaRPr lang="en-US" altLang="ja-JP" sz="12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70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468</Words>
  <PresentationFormat>画面に合わせる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