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02" r:id="rId1"/>
    <p:sldMasterId id="2147484114" r:id="rId2"/>
  </p:sldMasterIdLst>
  <p:notesMasterIdLst>
    <p:notesMasterId r:id="rId21"/>
  </p:notesMasterIdLst>
  <p:sldIdLst>
    <p:sldId id="271" r:id="rId3"/>
    <p:sldId id="272" r:id="rId4"/>
    <p:sldId id="273" r:id="rId5"/>
    <p:sldId id="274" r:id="rId6"/>
    <p:sldId id="275" r:id="rId7"/>
    <p:sldId id="276" r:id="rId8"/>
    <p:sldId id="260" r:id="rId9"/>
    <p:sldId id="261" r:id="rId10"/>
    <p:sldId id="263" r:id="rId11"/>
    <p:sldId id="262" r:id="rId12"/>
    <p:sldId id="277" r:id="rId13"/>
    <p:sldId id="278" r:id="rId14"/>
    <p:sldId id="279" r:id="rId15"/>
    <p:sldId id="280" r:id="rId16"/>
    <p:sldId id="281" r:id="rId17"/>
    <p:sldId id="282" r:id="rId18"/>
    <p:sldId id="286" r:id="rId19"/>
    <p:sldId id="285" r:id="rId20"/>
  </p:sldIdLst>
  <p:sldSz cx="7561263" cy="10693400"/>
  <p:notesSz cx="7031038" cy="1016317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97822" algn="l" rtl="0" fontAlgn="base">
      <a:spcBef>
        <a:spcPct val="0"/>
      </a:spcBef>
      <a:spcAft>
        <a:spcPct val="0"/>
      </a:spcAft>
      <a:defRPr kumimoji="1" kern="1200">
        <a:solidFill>
          <a:schemeClr val="tx1"/>
        </a:solidFill>
        <a:latin typeface="Arial" charset="0"/>
        <a:ea typeface="ＭＳ Ｐゴシック" charset="-128"/>
        <a:cs typeface="+mn-cs"/>
      </a:defRPr>
    </a:lvl2pPr>
    <a:lvl3pPr marL="995644" algn="l" rtl="0" fontAlgn="base">
      <a:spcBef>
        <a:spcPct val="0"/>
      </a:spcBef>
      <a:spcAft>
        <a:spcPct val="0"/>
      </a:spcAft>
      <a:defRPr kumimoji="1" kern="1200">
        <a:solidFill>
          <a:schemeClr val="tx1"/>
        </a:solidFill>
        <a:latin typeface="Arial" charset="0"/>
        <a:ea typeface="ＭＳ Ｐゴシック" charset="-128"/>
        <a:cs typeface="+mn-cs"/>
      </a:defRPr>
    </a:lvl3pPr>
    <a:lvl4pPr marL="1493467" algn="l" rtl="0" fontAlgn="base">
      <a:spcBef>
        <a:spcPct val="0"/>
      </a:spcBef>
      <a:spcAft>
        <a:spcPct val="0"/>
      </a:spcAft>
      <a:defRPr kumimoji="1" kern="1200">
        <a:solidFill>
          <a:schemeClr val="tx1"/>
        </a:solidFill>
        <a:latin typeface="Arial" charset="0"/>
        <a:ea typeface="ＭＳ Ｐゴシック" charset="-128"/>
        <a:cs typeface="+mn-cs"/>
      </a:defRPr>
    </a:lvl4pPr>
    <a:lvl5pPr marL="1991288" algn="l" rtl="0" fontAlgn="base">
      <a:spcBef>
        <a:spcPct val="0"/>
      </a:spcBef>
      <a:spcAft>
        <a:spcPct val="0"/>
      </a:spcAft>
      <a:defRPr kumimoji="1" kern="1200">
        <a:solidFill>
          <a:schemeClr val="tx1"/>
        </a:solidFill>
        <a:latin typeface="Arial" charset="0"/>
        <a:ea typeface="ＭＳ Ｐゴシック" charset="-128"/>
        <a:cs typeface="+mn-cs"/>
      </a:defRPr>
    </a:lvl5pPr>
    <a:lvl6pPr marL="2489110" algn="l" defTabSz="995644" rtl="0" eaLnBrk="1" latinLnBrk="0" hangingPunct="1">
      <a:defRPr kumimoji="1" kern="1200">
        <a:solidFill>
          <a:schemeClr val="tx1"/>
        </a:solidFill>
        <a:latin typeface="Arial" charset="0"/>
        <a:ea typeface="ＭＳ Ｐゴシック" charset="-128"/>
        <a:cs typeface="+mn-cs"/>
      </a:defRPr>
    </a:lvl6pPr>
    <a:lvl7pPr marL="2986932" algn="l" defTabSz="995644" rtl="0" eaLnBrk="1" latinLnBrk="0" hangingPunct="1">
      <a:defRPr kumimoji="1" kern="1200">
        <a:solidFill>
          <a:schemeClr val="tx1"/>
        </a:solidFill>
        <a:latin typeface="Arial" charset="0"/>
        <a:ea typeface="ＭＳ Ｐゴシック" charset="-128"/>
        <a:cs typeface="+mn-cs"/>
      </a:defRPr>
    </a:lvl7pPr>
    <a:lvl8pPr marL="3484753" algn="l" defTabSz="995644" rtl="0" eaLnBrk="1" latinLnBrk="0" hangingPunct="1">
      <a:defRPr kumimoji="1" kern="1200">
        <a:solidFill>
          <a:schemeClr val="tx1"/>
        </a:solidFill>
        <a:latin typeface="Arial" charset="0"/>
        <a:ea typeface="ＭＳ Ｐゴシック" charset="-128"/>
        <a:cs typeface="+mn-cs"/>
      </a:defRPr>
    </a:lvl8pPr>
    <a:lvl9pPr marL="3982576" algn="l" defTabSz="995644"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DEADA"/>
    <a:srgbClr val="FFFF99"/>
    <a:srgbClr val="FBE0BB"/>
    <a:srgbClr val="FBE6BB"/>
    <a:srgbClr val="FEFAF4"/>
    <a:srgbClr val="66FFFF"/>
    <a:srgbClr val="FEE002"/>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94333" autoAdjust="0"/>
  </p:normalViewPr>
  <p:slideViewPr>
    <p:cSldViewPr>
      <p:cViewPr>
        <p:scale>
          <a:sx n="66" d="100"/>
          <a:sy n="66" d="100"/>
        </p:scale>
        <p:origin x="1614" y="-84"/>
      </p:cViewPr>
      <p:guideLst>
        <p:guide orient="horz" pos="3369"/>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notesMasters/notesMaster1.xml" Type="http://schemas.openxmlformats.org/officeDocument/2006/relationships/notesMaster"/><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45.emf"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6"/>
            <a:ext cx="3047391" cy="508568"/>
          </a:xfrm>
          <a:prstGeom prst="rect">
            <a:avLst/>
          </a:prstGeom>
        </p:spPr>
        <p:txBody>
          <a:bodyPr vert="horz" lIns="94555" tIns="47277" rIns="94555" bIns="4727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1991" y="6"/>
            <a:ext cx="3047390" cy="508568"/>
          </a:xfrm>
          <a:prstGeom prst="rect">
            <a:avLst/>
          </a:prstGeom>
        </p:spPr>
        <p:txBody>
          <a:bodyPr vert="horz" lIns="94555" tIns="47277" rIns="94555" bIns="47277" rtlCol="0"/>
          <a:lstStyle>
            <a:lvl1pPr algn="r">
              <a:defRPr sz="1200"/>
            </a:lvl1pPr>
          </a:lstStyle>
          <a:p>
            <a:fld id="{CC56C9BF-F9F2-410C-9CC8-0208B917FC68}" type="datetimeFigureOut">
              <a:rPr kumimoji="1" lang="ja-JP" altLang="en-US" smtClean="0"/>
              <a:t>2024/10/29</a:t>
            </a:fld>
            <a:endParaRPr kumimoji="1" lang="ja-JP" altLang="en-US"/>
          </a:p>
        </p:txBody>
      </p:sp>
      <p:sp>
        <p:nvSpPr>
          <p:cNvPr id="4" name="スライド イメージ プレースホルダー 3"/>
          <p:cNvSpPr>
            <a:spLocks noGrp="1" noRot="1" noChangeAspect="1"/>
          </p:cNvSpPr>
          <p:nvPr>
            <p:ph type="sldImg" idx="2"/>
          </p:nvPr>
        </p:nvSpPr>
        <p:spPr>
          <a:xfrm>
            <a:off x="2168525" y="762000"/>
            <a:ext cx="2693988" cy="3811588"/>
          </a:xfrm>
          <a:prstGeom prst="rect">
            <a:avLst/>
          </a:prstGeom>
          <a:noFill/>
          <a:ln w="12700">
            <a:solidFill>
              <a:prstClr val="black"/>
            </a:solidFill>
          </a:ln>
        </p:spPr>
        <p:txBody>
          <a:bodyPr vert="horz" lIns="94555" tIns="47277" rIns="94555" bIns="47277" rtlCol="0" anchor="ctr"/>
          <a:lstStyle/>
          <a:p>
            <a:endParaRPr lang="ja-JP" altLang="en-US"/>
          </a:p>
        </p:txBody>
      </p:sp>
      <p:sp>
        <p:nvSpPr>
          <p:cNvPr id="5" name="ノート プレースホルダー 4"/>
          <p:cNvSpPr>
            <a:spLocks noGrp="1"/>
          </p:cNvSpPr>
          <p:nvPr>
            <p:ph type="body" sz="quarter" idx="3"/>
          </p:nvPr>
        </p:nvSpPr>
        <p:spPr>
          <a:xfrm>
            <a:off x="702618" y="4827306"/>
            <a:ext cx="5625824" cy="4573838"/>
          </a:xfrm>
          <a:prstGeom prst="rect">
            <a:avLst/>
          </a:prstGeom>
        </p:spPr>
        <p:txBody>
          <a:bodyPr vert="horz" lIns="94555" tIns="47277" rIns="94555" bIns="4727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1" y="9652974"/>
            <a:ext cx="3047391" cy="508567"/>
          </a:xfrm>
          <a:prstGeom prst="rect">
            <a:avLst/>
          </a:prstGeom>
        </p:spPr>
        <p:txBody>
          <a:bodyPr vert="horz" lIns="94555" tIns="47277" rIns="94555" bIns="472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1991" y="9652974"/>
            <a:ext cx="3047390" cy="508567"/>
          </a:xfrm>
          <a:prstGeom prst="rect">
            <a:avLst/>
          </a:prstGeom>
        </p:spPr>
        <p:txBody>
          <a:bodyPr vert="horz" lIns="94555" tIns="47277" rIns="94555" bIns="47277" rtlCol="0" anchor="b"/>
          <a:lstStyle>
            <a:lvl1pPr algn="r">
              <a:defRPr sz="1200"/>
            </a:lvl1pPr>
          </a:lstStyle>
          <a:p>
            <a:fld id="{4978530B-BAB0-48A1-AC2E-C09632B11206}" type="slidenum">
              <a:rPr kumimoji="1" lang="ja-JP" altLang="en-US" smtClean="0"/>
              <a:t>‹#›</a:t>
            </a:fld>
            <a:endParaRPr kumimoji="1" lang="ja-JP" altLang="en-US"/>
          </a:p>
        </p:txBody>
      </p:sp>
    </p:spTree>
    <p:extLst>
      <p:ext uri="{BB962C8B-B14F-4D97-AF65-F5344CB8AC3E}">
        <p14:creationId xmlns:p14="http://schemas.microsoft.com/office/powerpoint/2010/main" val="959709321"/>
      </p:ext>
    </p:extLst>
  </p:cSld>
  <p:clrMap bg1="lt1" tx1="dk1" bg2="lt2" tx2="dk2" accent1="accent1" accent2="accent2" accent3="accent3" accent4="accent4" accent5="accent5" accent6="accent6" hlink="hlink" folHlink="folHlink"/>
  <p:notesStyle>
    <a:lvl1pPr marL="0" algn="l" defTabSz="995644" rtl="0" eaLnBrk="1" latinLnBrk="0" hangingPunct="1">
      <a:defRPr kumimoji="1" sz="1300" kern="1200">
        <a:solidFill>
          <a:schemeClr val="tx1"/>
        </a:solidFill>
        <a:latin typeface="+mn-lt"/>
        <a:ea typeface="+mn-ea"/>
        <a:cs typeface="+mn-cs"/>
      </a:defRPr>
    </a:lvl1pPr>
    <a:lvl2pPr marL="497822" algn="l" defTabSz="995644" rtl="0" eaLnBrk="1" latinLnBrk="0" hangingPunct="1">
      <a:defRPr kumimoji="1" sz="1300" kern="1200">
        <a:solidFill>
          <a:schemeClr val="tx1"/>
        </a:solidFill>
        <a:latin typeface="+mn-lt"/>
        <a:ea typeface="+mn-ea"/>
        <a:cs typeface="+mn-cs"/>
      </a:defRPr>
    </a:lvl2pPr>
    <a:lvl3pPr marL="995644" algn="l" defTabSz="995644" rtl="0" eaLnBrk="1" latinLnBrk="0" hangingPunct="1">
      <a:defRPr kumimoji="1" sz="1300" kern="1200">
        <a:solidFill>
          <a:schemeClr val="tx1"/>
        </a:solidFill>
        <a:latin typeface="+mn-lt"/>
        <a:ea typeface="+mn-ea"/>
        <a:cs typeface="+mn-cs"/>
      </a:defRPr>
    </a:lvl3pPr>
    <a:lvl4pPr marL="1493467" algn="l" defTabSz="995644" rtl="0" eaLnBrk="1" latinLnBrk="0" hangingPunct="1">
      <a:defRPr kumimoji="1" sz="1300" kern="1200">
        <a:solidFill>
          <a:schemeClr val="tx1"/>
        </a:solidFill>
        <a:latin typeface="+mn-lt"/>
        <a:ea typeface="+mn-ea"/>
        <a:cs typeface="+mn-cs"/>
      </a:defRPr>
    </a:lvl4pPr>
    <a:lvl5pPr marL="1991288" algn="l" defTabSz="995644" rtl="0" eaLnBrk="1" latinLnBrk="0" hangingPunct="1">
      <a:defRPr kumimoji="1" sz="1300" kern="1200">
        <a:solidFill>
          <a:schemeClr val="tx1"/>
        </a:solidFill>
        <a:latin typeface="+mn-lt"/>
        <a:ea typeface="+mn-ea"/>
        <a:cs typeface="+mn-cs"/>
      </a:defRPr>
    </a:lvl5pPr>
    <a:lvl6pPr marL="2489110" algn="l" defTabSz="995644" rtl="0" eaLnBrk="1" latinLnBrk="0" hangingPunct="1">
      <a:defRPr kumimoji="1" sz="1300" kern="1200">
        <a:solidFill>
          <a:schemeClr val="tx1"/>
        </a:solidFill>
        <a:latin typeface="+mn-lt"/>
        <a:ea typeface="+mn-ea"/>
        <a:cs typeface="+mn-cs"/>
      </a:defRPr>
    </a:lvl6pPr>
    <a:lvl7pPr marL="2986932" algn="l" defTabSz="995644" rtl="0" eaLnBrk="1" latinLnBrk="0" hangingPunct="1">
      <a:defRPr kumimoji="1" sz="1300" kern="1200">
        <a:solidFill>
          <a:schemeClr val="tx1"/>
        </a:solidFill>
        <a:latin typeface="+mn-lt"/>
        <a:ea typeface="+mn-ea"/>
        <a:cs typeface="+mn-cs"/>
      </a:defRPr>
    </a:lvl7pPr>
    <a:lvl8pPr marL="3484753" algn="l" defTabSz="995644" rtl="0" eaLnBrk="1" latinLnBrk="0" hangingPunct="1">
      <a:defRPr kumimoji="1" sz="1300" kern="1200">
        <a:solidFill>
          <a:schemeClr val="tx1"/>
        </a:solidFill>
        <a:latin typeface="+mn-lt"/>
        <a:ea typeface="+mn-ea"/>
        <a:cs typeface="+mn-cs"/>
      </a:defRPr>
    </a:lvl8pPr>
    <a:lvl9pPr marL="3982576" algn="l" defTabSz="99564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68525" y="762000"/>
            <a:ext cx="2693988" cy="38115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78530B-BAB0-48A1-AC2E-C09632B11206}"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36628665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1DE1ED03-073B-4CF2-8F52-9A59B738E50F}"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5275B7ED-FBDE-40A1-AE36-F208ABC545BE}" type="slidenum">
              <a:rPr lang="ja-JP" altLang="en-US" smtClean="0"/>
              <a:pPr>
                <a:defRPr/>
              </a:pPr>
              <a:t>‹#›</a:t>
            </a:fld>
            <a:endParaRPr lang="ja-JP" altLang="en-US"/>
          </a:p>
        </p:txBody>
      </p:sp>
    </p:spTree>
    <p:extLst>
      <p:ext uri="{BB962C8B-B14F-4D97-AF65-F5344CB8AC3E}">
        <p14:creationId xmlns:p14="http://schemas.microsoft.com/office/powerpoint/2010/main" val="3076925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F1EBCE17-7C7E-49BF-B5C8-4BC24F9DCC22}"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38913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28234"/>
            <a:ext cx="4977831"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C0E9110-70A8-4AAE-AE0B-EB49DC14A2D5}"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194076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27B640A6-2CCD-42B3-81EA-1631B55D0053}" type="datetime1">
              <a:rPr lang="ja-JP" altLang="en-US" smtClean="0">
                <a:solidFill>
                  <a:prstClr val="black">
                    <a:tint val="75000"/>
                  </a:prstClr>
                </a:solidFill>
              </a:rPr>
              <a:t>2024/10/29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5004767" y="10124075"/>
            <a:ext cx="2394400" cy="569325"/>
          </a:xfrm>
        </p:spPr>
        <p:txBody>
          <a:bodyPr/>
          <a:lstStyle/>
          <a:p>
            <a:pPr>
              <a:defRPr/>
            </a:pPr>
            <a:r>
              <a:rPr lang="en-US" altLang="zh-TW" smtClean="0">
                <a:solidFill>
                  <a:prstClr val="black"/>
                </a:solidFill>
              </a:rPr>
              <a:t>2019.1</a:t>
            </a:r>
            <a:r>
              <a:rPr lang="zh-TW" altLang="en-US" smtClean="0">
                <a:solidFill>
                  <a:prstClr val="black"/>
                </a:solidFill>
              </a:rPr>
              <a:t>　岐阜地方法務局</a:t>
            </a: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a:defRPr/>
            </a:pPr>
            <a:r>
              <a:rPr lang="ja-JP" altLang="en-US" dirty="0" smtClean="0">
                <a:solidFill>
                  <a:prstClr val="black"/>
                </a:solidFill>
              </a:rPr>
              <a:t>－</a:t>
            </a:r>
            <a:r>
              <a:rPr lang="en-US" altLang="ja-JP" dirty="0" smtClean="0">
                <a:solidFill>
                  <a:prstClr val="black"/>
                </a:solidFill>
              </a:rPr>
              <a:t> </a:t>
            </a:r>
            <a:fld id="{FBA8108E-E798-4F9D-9196-181B735290AC}" type="slidenum">
              <a:rPr lang="ja-JP" altLang="en-US" smtClean="0">
                <a:solidFill>
                  <a:prstClr val="black"/>
                </a:solidFill>
              </a:rPr>
              <a:pPr>
                <a:defRPr/>
              </a:pPr>
              <a:t>‹#›</a:t>
            </a:fld>
            <a:r>
              <a:rPr lang="ja-JP" altLang="en-US" dirty="0" smtClean="0">
                <a:solidFill>
                  <a:prstClr val="black"/>
                </a:solidFill>
              </a:rPr>
              <a:t> －</a:t>
            </a:r>
          </a:p>
        </p:txBody>
      </p:sp>
    </p:spTree>
    <p:extLst>
      <p:ext uri="{BB962C8B-B14F-4D97-AF65-F5344CB8AC3E}">
        <p14:creationId xmlns:p14="http://schemas.microsoft.com/office/powerpoint/2010/main" val="7464239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29BFFB1-7EB3-4DDB-B09D-061BA46325C6}" type="datetime1">
              <a:rPr lang="ja-JP" altLang="en-US" smtClean="0">
                <a:solidFill>
                  <a:prstClr val="black">
                    <a:tint val="75000"/>
                  </a:prstClr>
                </a:solidFill>
              </a:rPr>
              <a:t>2024/10/29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5004767" y="10117278"/>
            <a:ext cx="2394400" cy="569325"/>
          </a:xfrm>
        </p:spPr>
        <p:txBody>
          <a:bodyPr/>
          <a:lstStyle/>
          <a:p>
            <a:pPr>
              <a:defRPr/>
            </a:pPr>
            <a:r>
              <a:rPr lang="en-US" altLang="zh-TW" smtClean="0">
                <a:solidFill>
                  <a:prstClr val="black"/>
                </a:solidFill>
              </a:rPr>
              <a:t>2019.1</a:t>
            </a:r>
            <a:r>
              <a:rPr lang="zh-TW" altLang="en-US" smtClean="0">
                <a:solidFill>
                  <a:prstClr val="black"/>
                </a:solidFill>
              </a:rPr>
              <a:t>　岐阜地方法務局</a:t>
            </a: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pPr>
              <a:defRPr/>
            </a:pPr>
            <a:r>
              <a:rPr lang="ja-JP" altLang="en-US" dirty="0" smtClean="0">
                <a:solidFill>
                  <a:prstClr val="black"/>
                </a:solidFill>
              </a:rPr>
              <a:t>－</a:t>
            </a:r>
            <a:r>
              <a:rPr lang="en-US" altLang="ja-JP" dirty="0" smtClean="0">
                <a:solidFill>
                  <a:prstClr val="black"/>
                </a:solidFill>
              </a:rPr>
              <a:t> </a:t>
            </a:r>
            <a:fld id="{FBA8108E-E798-4F9D-9196-181B735290AC}" type="slidenum">
              <a:rPr lang="ja-JP" altLang="en-US" smtClean="0">
                <a:solidFill>
                  <a:prstClr val="black"/>
                </a:solidFill>
              </a:rPr>
              <a:pPr>
                <a:defRPr/>
              </a:pPr>
              <a:t>‹#›</a:t>
            </a:fld>
            <a:r>
              <a:rPr lang="ja-JP" altLang="en-US" dirty="0" smtClean="0">
                <a:solidFill>
                  <a:prstClr val="black"/>
                </a:solidFill>
              </a:rPr>
              <a:t> －</a:t>
            </a:r>
            <a:endParaRPr lang="ja-JP" altLang="en-US" dirty="0">
              <a:solidFill>
                <a:prstClr val="black"/>
              </a:solidFill>
            </a:endParaRPr>
          </a:p>
        </p:txBody>
      </p:sp>
    </p:spTree>
    <p:extLst>
      <p:ext uri="{BB962C8B-B14F-4D97-AF65-F5344CB8AC3E}">
        <p14:creationId xmlns:p14="http://schemas.microsoft.com/office/powerpoint/2010/main" val="3341568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円/楕円 6"/>
          <p:cNvSpPr/>
          <p:nvPr userDrawn="1"/>
        </p:nvSpPr>
        <p:spPr>
          <a:xfrm>
            <a:off x="6856077" y="10043992"/>
            <a:ext cx="432048" cy="432048"/>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0F9429E8-3C79-48DE-B838-416D63C8286C}" type="datetime1">
              <a:rPr lang="ja-JP" altLang="en-US" smtClean="0"/>
              <a:t>2024/10/29</a:t>
            </a:fld>
            <a:endParaRPr lang="ja-JP" altLang="en-US"/>
          </a:p>
        </p:txBody>
      </p:sp>
      <p:sp>
        <p:nvSpPr>
          <p:cNvPr id="5" name="フッター プレースホルダー 4"/>
          <p:cNvSpPr>
            <a:spLocks noGrp="1"/>
          </p:cNvSpPr>
          <p:nvPr>
            <p:ph type="ftr" sz="quarter" idx="11"/>
          </p:nvPr>
        </p:nvSpPr>
        <p:spPr>
          <a:xfrm>
            <a:off x="4788743" y="10124075"/>
            <a:ext cx="2394400" cy="569325"/>
          </a:xfrm>
        </p:spPr>
        <p:txBody>
          <a:bodyPr/>
          <a:lstStyle>
            <a:lvl1pPr>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r>
              <a:rPr lang="en-US" altLang="zh-TW" smtClean="0"/>
              <a:t>2019.1</a:t>
            </a:r>
            <a:r>
              <a:rPr lang="zh-TW" altLang="en-US" smtClean="0"/>
              <a:t>　岐阜地方法務局</a:t>
            </a:r>
            <a:endParaRPr lang="ja-JP" altLang="en-US" dirty="0"/>
          </a:p>
        </p:txBody>
      </p:sp>
      <p:sp>
        <p:nvSpPr>
          <p:cNvPr id="6" name="スライド番号プレースホルダー 5"/>
          <p:cNvSpPr>
            <a:spLocks noGrp="1"/>
          </p:cNvSpPr>
          <p:nvPr>
            <p:ph type="sldNum" sz="quarter" idx="12"/>
          </p:nvPr>
        </p:nvSpPr>
        <p:spPr>
          <a:xfrm>
            <a:off x="6192800" y="9955212"/>
            <a:ext cx="1764295" cy="569325"/>
          </a:xfrm>
        </p:spPr>
        <p:txBody>
          <a:bodyPr/>
          <a:lstStyle>
            <a:lvl1pPr algn="ctr">
              <a:defRPr sz="2000">
                <a:solidFill>
                  <a:schemeClr val="tx1"/>
                </a:solidFill>
                <a:latin typeface="HG創英角ﾎﾟｯﾌﾟ体" panose="040B0A09000000000000" pitchFamily="49" charset="-128"/>
                <a:ea typeface="HG創英角ﾎﾟｯﾌﾟ体" panose="040B0A09000000000000" pitchFamily="49" charset="-128"/>
              </a:defRPr>
            </a:lvl1pPr>
          </a:lstStyle>
          <a:p>
            <a:pPr>
              <a:defRPr/>
            </a:pPr>
            <a:fld id="{CE569786-6E62-4D59-8BCC-C1C0D5FABE53}" type="slidenum">
              <a:rPr lang="ja-JP" altLang="en-US" smtClean="0"/>
              <a:pPr>
                <a:defRPr/>
              </a:pPr>
              <a:t>‹#›</a:t>
            </a:fld>
            <a:endParaRPr lang="ja-JP" altLang="en-US" dirty="0"/>
          </a:p>
        </p:txBody>
      </p:sp>
    </p:spTree>
    <p:extLst>
      <p:ext uri="{BB962C8B-B14F-4D97-AF65-F5344CB8AC3E}">
        <p14:creationId xmlns:p14="http://schemas.microsoft.com/office/powerpoint/2010/main" val="3327720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1417B95B-580F-4044-9959-32BC2FE2A6F8}" type="datetime1">
              <a:rPr lang="ja-JP" altLang="en-US" smtClean="0"/>
              <a:t>2024/10/29</a:t>
            </a:fld>
            <a:endParaRPr lang="ja-JP" altLang="en-US"/>
          </a:p>
        </p:txBody>
      </p:sp>
      <p:sp>
        <p:nvSpPr>
          <p:cNvPr id="5" name="フッター プレースホルダー 4"/>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6" name="スライド番号プレースホルダー 5"/>
          <p:cNvSpPr>
            <a:spLocks noGrp="1"/>
          </p:cNvSpPr>
          <p:nvPr>
            <p:ph type="sldNum" sz="quarter" idx="12"/>
          </p:nvPr>
        </p:nvSpPr>
        <p:spPr/>
        <p:txBody>
          <a:bodyPr/>
          <a:lstStyle/>
          <a:p>
            <a:pPr>
              <a:defRPr/>
            </a:pPr>
            <a:fld id="{10A4157D-CF5D-4C19-B733-172C054C1C19}" type="slidenum">
              <a:rPr lang="ja-JP" altLang="en-US" smtClean="0"/>
              <a:pPr>
                <a:defRPr/>
              </a:pPr>
              <a:t>‹#›</a:t>
            </a:fld>
            <a:endParaRPr lang="ja-JP" altLang="en-US"/>
          </a:p>
        </p:txBody>
      </p:sp>
    </p:spTree>
    <p:extLst>
      <p:ext uri="{BB962C8B-B14F-4D97-AF65-F5344CB8AC3E}">
        <p14:creationId xmlns:p14="http://schemas.microsoft.com/office/powerpoint/2010/main" val="317872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F51F2661-E871-413B-AF08-F679AAB2B192}"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F67E1592-057C-4E54-A337-80C56CF2394A}" type="slidenum">
              <a:rPr lang="ja-JP" altLang="en-US" smtClean="0"/>
              <a:pPr>
                <a:defRPr/>
              </a:pPr>
              <a:t>‹#›</a:t>
            </a:fld>
            <a:endParaRPr lang="ja-JP" altLang="en-US"/>
          </a:p>
        </p:txBody>
      </p:sp>
    </p:spTree>
    <p:extLst>
      <p:ext uri="{BB962C8B-B14F-4D97-AF65-F5344CB8AC3E}">
        <p14:creationId xmlns:p14="http://schemas.microsoft.com/office/powerpoint/2010/main" val="16635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3F5CD3FA-3D96-4ADB-88DF-D81E352B1B05}" type="datetime1">
              <a:rPr lang="ja-JP" altLang="en-US" smtClean="0"/>
              <a:t>2024/10/29</a:t>
            </a:fld>
            <a:endParaRPr lang="ja-JP" altLang="en-US"/>
          </a:p>
        </p:txBody>
      </p:sp>
      <p:sp>
        <p:nvSpPr>
          <p:cNvPr id="8" name="フッター プレースホルダー 7"/>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9" name="スライド番号プレースホルダー 8"/>
          <p:cNvSpPr>
            <a:spLocks noGrp="1"/>
          </p:cNvSpPr>
          <p:nvPr>
            <p:ph type="sldNum" sz="quarter" idx="12"/>
          </p:nvPr>
        </p:nvSpPr>
        <p:spPr/>
        <p:txBody>
          <a:bodyPr/>
          <a:lstStyle/>
          <a:p>
            <a:pPr>
              <a:defRPr/>
            </a:pPr>
            <a:fld id="{FC80E4B0-1332-4156-89EE-34ABA6C2536A}" type="slidenum">
              <a:rPr lang="ja-JP" altLang="en-US" smtClean="0"/>
              <a:pPr>
                <a:defRPr/>
              </a:pPr>
              <a:t>‹#›</a:t>
            </a:fld>
            <a:endParaRPr lang="ja-JP" altLang="en-US"/>
          </a:p>
        </p:txBody>
      </p:sp>
    </p:spTree>
    <p:extLst>
      <p:ext uri="{BB962C8B-B14F-4D97-AF65-F5344CB8AC3E}">
        <p14:creationId xmlns:p14="http://schemas.microsoft.com/office/powerpoint/2010/main" val="343558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01C58365-BF92-43E0-9ED9-B204C30A1561}" type="datetime1">
              <a:rPr lang="ja-JP" altLang="en-US" smtClean="0"/>
              <a:t>2024/10/29</a:t>
            </a:fld>
            <a:endParaRPr lang="ja-JP" altLang="en-US"/>
          </a:p>
        </p:txBody>
      </p:sp>
      <p:sp>
        <p:nvSpPr>
          <p:cNvPr id="4" name="フッター プレースホルダー 3"/>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5" name="スライド番号プレースホルダー 4"/>
          <p:cNvSpPr>
            <a:spLocks noGrp="1"/>
          </p:cNvSpPr>
          <p:nvPr>
            <p:ph type="sldNum" sz="quarter" idx="12"/>
          </p:nvPr>
        </p:nvSpPr>
        <p:spPr/>
        <p:txBody>
          <a:bodyPr/>
          <a:lstStyle/>
          <a:p>
            <a:pPr>
              <a:defRPr/>
            </a:pPr>
            <a:fld id="{82CE61C5-A2CB-46A9-8F23-F148C0A2986D}" type="slidenum">
              <a:rPr lang="ja-JP" altLang="en-US" smtClean="0"/>
              <a:pPr>
                <a:defRPr/>
              </a:pPr>
              <a:t>‹#›</a:t>
            </a:fld>
            <a:endParaRPr lang="ja-JP" altLang="en-US"/>
          </a:p>
        </p:txBody>
      </p:sp>
    </p:spTree>
    <p:extLst>
      <p:ext uri="{BB962C8B-B14F-4D97-AF65-F5344CB8AC3E}">
        <p14:creationId xmlns:p14="http://schemas.microsoft.com/office/powerpoint/2010/main" val="342527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2C634A99-C326-461D-8548-09D69CBCE7CD}" type="datetime1">
              <a:rPr lang="ja-JP" altLang="en-US" smtClean="0"/>
              <a:t>2024/10/29</a:t>
            </a:fld>
            <a:endParaRPr lang="ja-JP" altLang="en-US"/>
          </a:p>
        </p:txBody>
      </p:sp>
      <p:sp>
        <p:nvSpPr>
          <p:cNvPr id="3" name="フッター プレースホルダー 2"/>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4" name="スライド番号プレースホルダー 3"/>
          <p:cNvSpPr>
            <a:spLocks noGrp="1"/>
          </p:cNvSpPr>
          <p:nvPr>
            <p:ph type="sldNum" sz="quarter" idx="12"/>
          </p:nvPr>
        </p:nvSpPr>
        <p:spPr/>
        <p:txBody>
          <a:bodyPr/>
          <a:lstStyle/>
          <a:p>
            <a:pPr>
              <a:defRPr/>
            </a:pPr>
            <a:fld id="{724D04B5-17CE-452B-B7AF-5AEC4F285A3B}" type="slidenum">
              <a:rPr lang="ja-JP" altLang="en-US" smtClean="0"/>
              <a:pPr>
                <a:defRPr/>
              </a:pPr>
              <a:t>‹#›</a:t>
            </a:fld>
            <a:endParaRPr lang="ja-JP" altLang="en-US"/>
          </a:p>
        </p:txBody>
      </p:sp>
    </p:spTree>
    <p:extLst>
      <p:ext uri="{BB962C8B-B14F-4D97-AF65-F5344CB8AC3E}">
        <p14:creationId xmlns:p14="http://schemas.microsoft.com/office/powerpoint/2010/main" val="173343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6"/>
            <a:ext cx="2487603" cy="181193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5" y="2237696"/>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EC5BC6BC-5B36-4E99-B00B-04DFAFA295F6}"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213201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84657AC7-1180-49BC-9A1E-C16EA07C7C30}" type="datetime1">
              <a:rPr lang="ja-JP" altLang="en-US" smtClean="0"/>
              <a:t>2024/10/29</a:t>
            </a:fld>
            <a:endParaRPr lang="ja-JP" altLang="en-US"/>
          </a:p>
        </p:txBody>
      </p:sp>
      <p:sp>
        <p:nvSpPr>
          <p:cNvPr id="6" name="フッター プレースホルダー 5"/>
          <p:cNvSpPr>
            <a:spLocks noGrp="1"/>
          </p:cNvSpPr>
          <p:nvPr>
            <p:ph type="ftr" sz="quarter" idx="11"/>
          </p:nvPr>
        </p:nvSpPr>
        <p:spPr/>
        <p:txBody>
          <a:bodyPr/>
          <a:lstStyle/>
          <a:p>
            <a:pPr>
              <a:defRPr/>
            </a:pPr>
            <a:r>
              <a:rPr lang="en-US" altLang="zh-TW" smtClean="0"/>
              <a:t>2019.1</a:t>
            </a:r>
            <a:r>
              <a:rPr lang="zh-TW" altLang="en-US" smtClean="0"/>
              <a:t>　岐阜地方法務局</a:t>
            </a:r>
            <a:endParaRPr lang="ja-JP" altLang="en-US"/>
          </a:p>
        </p:txBody>
      </p:sp>
      <p:sp>
        <p:nvSpPr>
          <p:cNvPr id="7" name="スライド番号プレースホルダー 6"/>
          <p:cNvSpPr>
            <a:spLocks noGrp="1"/>
          </p:cNvSpPr>
          <p:nvPr>
            <p:ph type="sldNum" sz="quarter" idx="12"/>
          </p:nvPr>
        </p:nvSpPr>
        <p:spPr/>
        <p:txBody>
          <a:bodyPr/>
          <a:lstStyle/>
          <a:p>
            <a:pPr>
              <a:defRPr/>
            </a:pPr>
            <a:fld id="{C3144532-5A0F-4CE2-841A-ABB81E9AD43F}" type="slidenum">
              <a:rPr lang="ja-JP" altLang="en-US" smtClean="0"/>
              <a:pPr>
                <a:defRPr/>
              </a:pPr>
              <a:t>‹#›</a:t>
            </a:fld>
            <a:endParaRPr lang="ja-JP" altLang="en-US"/>
          </a:p>
        </p:txBody>
      </p:sp>
    </p:spTree>
    <p:extLst>
      <p:ext uri="{BB962C8B-B14F-4D97-AF65-F5344CB8AC3E}">
        <p14:creationId xmlns:p14="http://schemas.microsoft.com/office/powerpoint/2010/main" val="69952931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EC"/>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9911200"/>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4D267D-EB34-496B-AB74-6CD360DD526A}" type="datetime1">
              <a:rPr lang="ja-JP" altLang="en-US" smtClean="0"/>
              <a:t>2024/10/29</a:t>
            </a:fld>
            <a:endParaRPr lang="ja-JP" altLang="en-US"/>
          </a:p>
        </p:txBody>
      </p:sp>
      <p:sp>
        <p:nvSpPr>
          <p:cNvPr id="5" name="フッター プレースホルダー 4"/>
          <p:cNvSpPr>
            <a:spLocks noGrp="1"/>
          </p:cNvSpPr>
          <p:nvPr>
            <p:ph type="ftr" sz="quarter" idx="3"/>
          </p:nvPr>
        </p:nvSpPr>
        <p:spPr>
          <a:xfrm>
            <a:off x="2583432" y="9911200"/>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smtClean="0"/>
              <a:t>2019.1</a:t>
            </a:r>
            <a:r>
              <a:rPr lang="zh-TW" altLang="en-US" smtClean="0"/>
              <a:t>　岐阜地方法務局</a:t>
            </a:r>
            <a:endParaRPr lang="ja-JP" altLang="en-US"/>
          </a:p>
        </p:txBody>
      </p:sp>
      <p:sp>
        <p:nvSpPr>
          <p:cNvPr id="6" name="スライド番号プレースホルダー 5"/>
          <p:cNvSpPr>
            <a:spLocks noGrp="1"/>
          </p:cNvSpPr>
          <p:nvPr>
            <p:ph type="sldNum" sz="quarter" idx="4"/>
          </p:nvPr>
        </p:nvSpPr>
        <p:spPr>
          <a:xfrm>
            <a:off x="5418906" y="9911200"/>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A8108E-E798-4F9D-9196-181B735290AC}" type="slidenum">
              <a:rPr lang="ja-JP" altLang="en-US" smtClean="0"/>
              <a:pPr>
                <a:defRPr/>
              </a:pPr>
              <a:t>‹#›</a:t>
            </a:fld>
            <a:endParaRPr lang="ja-JP" altLang="en-US"/>
          </a:p>
        </p:txBody>
      </p:sp>
    </p:spTree>
    <p:extLst>
      <p:ext uri="{BB962C8B-B14F-4D97-AF65-F5344CB8AC3E}">
        <p14:creationId xmlns:p14="http://schemas.microsoft.com/office/powerpoint/2010/main" val="169020466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9911200"/>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2BC294-3F6E-4893-877C-8AABA0CF0461}" type="datetime1">
              <a:rPr lang="ja-JP" altLang="en-US" smtClean="0">
                <a:solidFill>
                  <a:prstClr val="black">
                    <a:tint val="75000"/>
                  </a:prstClr>
                </a:solidFill>
              </a:rPr>
              <a:t>2024/10/29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5004767" y="10124075"/>
            <a:ext cx="2394400" cy="569325"/>
          </a:xfrm>
          <a:prstGeom prst="rect">
            <a:avLst/>
          </a:prstGeom>
        </p:spPr>
        <p:txBody>
          <a:bodyPr vert="horz" lIns="91440" tIns="45720" rIns="91440" bIns="45720" rtlCol="0" anchor="ctr"/>
          <a:lstStyle>
            <a:lvl1pPr algn="ctr">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r>
              <a:rPr lang="en-US" altLang="zh-TW" smtClean="0">
                <a:solidFill>
                  <a:prstClr val="black"/>
                </a:solidFill>
              </a:rPr>
              <a:t>2019.1</a:t>
            </a:r>
            <a:r>
              <a:rPr lang="zh-TW" altLang="en-US" smtClean="0">
                <a:solidFill>
                  <a:prstClr val="black"/>
                </a:solidFill>
              </a:rPr>
              <a:t>　岐阜地方法務局</a:t>
            </a:r>
            <a:endParaRPr lang="ja-JP" altLang="en-US" dirty="0">
              <a:solidFill>
                <a:prstClr val="black"/>
              </a:solidFill>
            </a:endParaRPr>
          </a:p>
        </p:txBody>
      </p:sp>
      <p:sp>
        <p:nvSpPr>
          <p:cNvPr id="6" name="スライド番号プレースホルダー 5"/>
          <p:cNvSpPr>
            <a:spLocks noGrp="1"/>
          </p:cNvSpPr>
          <p:nvPr>
            <p:ph type="sldNum" sz="quarter" idx="4"/>
          </p:nvPr>
        </p:nvSpPr>
        <p:spPr>
          <a:xfrm>
            <a:off x="2844527" y="10099228"/>
            <a:ext cx="1872208" cy="504056"/>
          </a:xfrm>
          <a:prstGeom prst="rect">
            <a:avLst/>
          </a:prstGeom>
        </p:spPr>
        <p:txBody>
          <a:bodyPr vert="horz" lIns="91440" tIns="45720" rIns="91440" bIns="45720" rtlCol="0" anchor="ctr"/>
          <a:lstStyle>
            <a:lvl1pPr algn="ctr">
              <a:defRPr sz="2000">
                <a:solidFill>
                  <a:schemeClr val="tx1"/>
                </a:solidFill>
                <a:latin typeface="HG創英角ｺﾞｼｯｸUB" panose="020B0909000000000000" pitchFamily="49" charset="-128"/>
                <a:ea typeface="HG創英角ｺﾞｼｯｸUB" panose="020B0909000000000000" pitchFamily="49" charset="-128"/>
              </a:defRPr>
            </a:lvl1pPr>
          </a:lstStyle>
          <a:p>
            <a:pPr>
              <a:defRPr/>
            </a:pPr>
            <a:r>
              <a:rPr lang="ja-JP" altLang="en-US" dirty="0" smtClean="0">
                <a:solidFill>
                  <a:prstClr val="black"/>
                </a:solidFill>
              </a:rPr>
              <a:t>－</a:t>
            </a:r>
            <a:r>
              <a:rPr lang="en-US" altLang="ja-JP" dirty="0" smtClean="0">
                <a:solidFill>
                  <a:prstClr val="black"/>
                </a:solidFill>
              </a:rPr>
              <a:t> </a:t>
            </a:r>
            <a:fld id="{FBA8108E-E798-4F9D-9196-181B735290AC}" type="slidenum">
              <a:rPr lang="ja-JP" altLang="en-US" smtClean="0">
                <a:solidFill>
                  <a:prstClr val="black"/>
                </a:solidFill>
              </a:rPr>
              <a:pPr>
                <a:defRPr/>
              </a:pPr>
              <a:t>‹#›</a:t>
            </a:fld>
            <a:r>
              <a:rPr lang="ja-JP" altLang="en-US" dirty="0" smtClean="0">
                <a:solidFill>
                  <a:prstClr val="black"/>
                </a:solidFill>
              </a:rPr>
              <a:t> －</a:t>
            </a:r>
            <a:endParaRPr lang="ja-JP" altLang="en-US" dirty="0">
              <a:solidFill>
                <a:prstClr val="black"/>
              </a:solidFill>
            </a:endParaRPr>
          </a:p>
        </p:txBody>
      </p:sp>
    </p:spTree>
    <p:extLst>
      <p:ext uri="{BB962C8B-B14F-4D97-AF65-F5344CB8AC3E}">
        <p14:creationId xmlns:p14="http://schemas.microsoft.com/office/powerpoint/2010/main" val="3071036174"/>
      </p:ext>
    </p:extLst>
  </p:cSld>
  <p:clrMap bg1="lt1" tx1="dk1" bg2="lt2" tx2="dk2" accent1="accent1" accent2="accent2" accent3="accent3" accent4="accent4" accent5="accent5" accent6="accent6" hlink="hlink" folHlink="folHlink"/>
  <p:sldLayoutIdLst>
    <p:sldLayoutId id="2147484115" r:id="rId1"/>
    <p:sldLayoutId id="2147484116" r:id="rId2"/>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8.png" Type="http://schemas.openxmlformats.org/officeDocument/2006/relationships/image"/><Relationship Id="rId11" Target="../media/image9.emf"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0.png" Type="http://schemas.openxmlformats.org/officeDocument/2006/relationships/image"/><Relationship Id="rId3" Target="../media/image41.png" Type="http://schemas.openxmlformats.org/officeDocument/2006/relationships/image"/><Relationship Id="rId4" Target="../media/image4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3.png" Type="http://schemas.openxmlformats.org/officeDocument/2006/relationships/image"/><Relationship Id="rId3" Target="../media/image44.png" Type="http://schemas.openxmlformats.org/officeDocument/2006/relationships/image"/></Relationships>
</file>

<file path=ppt/slides/_rels/slide13.xml.rels><?xml version="1.0" encoding="UTF-8" standalone="yes"?><Relationships xmlns="http://schemas.openxmlformats.org/package/2006/relationships"><Relationship Id="rId1" Target="../drawings/vmlDrawing1.vml" Type="http://schemas.openxmlformats.org/officeDocument/2006/relationships/vmlDrawing"/><Relationship Id="rId2" Target="../slideLayouts/slideLayout2.xml" Type="http://schemas.openxmlformats.org/officeDocument/2006/relationships/slideLayout"/><Relationship Id="rId3" Target="../media/image25.png" Type="http://schemas.openxmlformats.org/officeDocument/2006/relationships/image"/><Relationship Id="rId4" Target="../media/image46.png" Type="http://schemas.openxmlformats.org/officeDocument/2006/relationships/image"/><Relationship Id="rId5" Target="../embeddings/oleObject1.bin" Type="http://schemas.openxmlformats.org/officeDocument/2006/relationships/oleObject"/><Relationship Id="rId6" Target="../media/image45.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7.png" Type="http://schemas.openxmlformats.org/officeDocument/2006/relationships/image"/><Relationship Id="rId3" Target="../media/image46.png" Type="http://schemas.openxmlformats.org/officeDocument/2006/relationships/image"/><Relationship Id="rId4" Target="../media/image4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9.png" Type="http://schemas.openxmlformats.org/officeDocument/2006/relationships/image"/><Relationship Id="rId3" Target="../media/image46.png" Type="http://schemas.openxmlformats.org/officeDocument/2006/relationships/image"/><Relationship Id="rId4" Target="../media/image50.jpeg" Type="http://schemas.openxmlformats.org/officeDocument/2006/relationships/image"/><Relationship Id="rId5" Target="../media/image51.jpg" Type="http://schemas.openxmlformats.org/officeDocument/2006/relationships/image"/><Relationship Id="rId6" Target="../media/image5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3.jpeg" Type="http://schemas.openxmlformats.org/officeDocument/2006/relationships/image"/><Relationship Id="rId3" Target="../media/image54.jpeg" Type="http://schemas.openxmlformats.org/officeDocument/2006/relationships/image"/><Relationship Id="rId4" Target="../media/image55.png" Type="http://schemas.openxmlformats.org/officeDocument/2006/relationships/image"/><Relationship Id="rId5" Target="../media/image4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6.png" Type="http://schemas.openxmlformats.org/officeDocument/2006/relationships/image"/><Relationship Id="rId3" Target="../media/image41.png" Type="http://schemas.openxmlformats.org/officeDocument/2006/relationships/image"/><Relationship Id="rId4" Target="../media/image4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g" Type="http://schemas.openxmlformats.org/officeDocument/2006/relationships/image"/><Relationship Id="rId3" Target="../media/image15.jpg" Type="http://schemas.openxmlformats.org/officeDocument/2006/relationships/image"/><Relationship Id="rId4" Target="../media/image16.jp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g" Type="http://schemas.openxmlformats.org/officeDocument/2006/relationships/image"/><Relationship Id="rId3"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g" Type="http://schemas.openxmlformats.org/officeDocument/2006/relationships/image"/><Relationship Id="rId3" Target="../media/image20.jpg" Type="http://schemas.openxmlformats.org/officeDocument/2006/relationships/image"/><Relationship Id="rId4"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png" Type="http://schemas.openxmlformats.org/officeDocument/2006/relationships/image"/><Relationship Id="rId3" Target="../media/image34.png" Type="http://schemas.openxmlformats.org/officeDocument/2006/relationships/image"/><Relationship Id="rId4" Target="../media/image35.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png" Type="http://schemas.openxmlformats.org/officeDocument/2006/relationships/image"/><Relationship Id="rId3" Target="../media/image36.png" Type="http://schemas.openxmlformats.org/officeDocument/2006/relationships/image"/><Relationship Id="rId4" Target="../media/image35.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3" name="角丸四角形 32"/>
          <p:cNvSpPr/>
          <p:nvPr/>
        </p:nvSpPr>
        <p:spPr>
          <a:xfrm>
            <a:off x="311472" y="5418708"/>
            <a:ext cx="6906007" cy="2230572"/>
          </a:xfrm>
          <a:prstGeom prst="roundRect">
            <a:avLst>
              <a:gd name="adj" fmla="val 5404"/>
            </a:avLst>
          </a:prstGeom>
          <a:solidFill>
            <a:schemeClr val="accent6">
              <a:lumMod val="60000"/>
              <a:lumOff val="40000"/>
            </a:schemeClr>
          </a:solidFill>
          <a:ln>
            <a:solidFill>
              <a:schemeClr val="accent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sp3d extrusionH="57150">
              <a:bevelT w="38100" h="38100"/>
            </a:sp3d>
          </a:bodyPr>
          <a:lstStyle/>
          <a:p>
            <a:pPr algn="ctr">
              <a:lnSpc>
                <a:spcPct val="150000"/>
              </a:lnSpc>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供託かんたん申請手続の流れ</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6030000"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供託書正本受領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法務局から供託書正本が届きます。</a:t>
            </a:r>
            <a:endParaRPr lang="ja-JP" altLang="en-US" sz="9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3763067" y="5769954"/>
            <a:ext cx="1080000" cy="1772338"/>
          </a:xfrm>
          <a:prstGeom prst="roundRect">
            <a:avLst>
              <a:gd name="adj" fmla="val 8300"/>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供託金の納付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u="sng" dirty="0" smtClean="0">
                <a:solidFill>
                  <a:prstClr val="black"/>
                </a:solidFill>
                <a:latin typeface="HG丸ｺﾞｼｯｸM-PRO" panose="020F0600000000000000" pitchFamily="50" charset="-128"/>
                <a:ea typeface="HG丸ｺﾞｼｯｸM-PRO" panose="020F0600000000000000" pitchFamily="50" charset="-128"/>
              </a:rPr>
              <a:t>インターネットバンキング</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a:solidFill>
                  <a:prstClr val="black"/>
                </a:solidFill>
                <a:latin typeface="HG丸ｺﾞｼｯｸM-PRO" panose="020F0600000000000000" pitchFamily="50" charset="-128"/>
                <a:ea typeface="HG丸ｺﾞｼｯｸM-PRO" panose="020F0600000000000000" pitchFamily="50" charset="-128"/>
              </a:rPr>
              <a:t>又</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は </a:t>
            </a:r>
            <a:r>
              <a:rPr lang="en-US" altLang="ja-JP" sz="900" b="1" u="sng" dirty="0" smtClean="0">
                <a:solidFill>
                  <a:prstClr val="black"/>
                </a:solidFill>
                <a:latin typeface="HG丸ｺﾞｼｯｸM-PRO" panose="020F0600000000000000" pitchFamily="50" charset="-128"/>
                <a:ea typeface="HG丸ｺﾞｼｯｸM-PRO" panose="020F0600000000000000" pitchFamily="50" charset="-128"/>
              </a:rPr>
              <a:t>ATM</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を利用して供託金を納付します。</a:t>
            </a:r>
            <a:r>
              <a:rPr lang="en-US" altLang="ja-JP" sz="800" b="1" dirty="0" smtClean="0">
                <a:solidFill>
                  <a:srgbClr val="FF0000"/>
                </a:solidFill>
                <a:latin typeface="ＭＳ Ｐゴシック"/>
              </a:rPr>
              <a:t>※</a:t>
            </a:r>
            <a:r>
              <a:rPr lang="ja-JP" altLang="en-US" sz="800" b="1" dirty="0" smtClean="0">
                <a:solidFill>
                  <a:srgbClr val="FF0000"/>
                </a:solidFill>
                <a:latin typeface="ＭＳ Ｐゴシック"/>
              </a:rPr>
              <a:t>２</a:t>
            </a:r>
            <a:endParaRPr lang="en-US" altLang="ja-JP" sz="800" b="1" dirty="0">
              <a:solidFill>
                <a:srgbClr val="FF0000"/>
              </a:solidFill>
              <a:latin typeface="ＭＳ Ｐゴシック"/>
              <a:ea typeface="HG丸ｺﾞｼｯｸM-PRO" panose="020F0600000000000000" pitchFamily="50" charset="-128"/>
            </a:endParaRPr>
          </a:p>
          <a:p>
            <a:pPr marL="85725" indent="-85725"/>
            <a:endParaRPr lang="en-US" altLang="ja-JP" sz="700" b="1" dirty="0" smtClean="0">
              <a:solidFill>
                <a:srgbClr val="FF0000"/>
              </a:solidFill>
              <a:latin typeface="ＭＳ Ｐゴシック"/>
              <a:ea typeface="HG丸ｺﾞｼｯｸM-PRO" panose="020F0600000000000000" pitchFamily="50" charset="-128"/>
            </a:endParaRPr>
          </a:p>
          <a:p>
            <a:pPr marL="85725" indent="-85725"/>
            <a:endParaRPr lang="en-US" altLang="ja-JP" sz="700" b="1" dirty="0">
              <a:solidFill>
                <a:srgbClr val="FF0000"/>
              </a:solidFill>
              <a:latin typeface="ＭＳ Ｐゴシック"/>
              <a:ea typeface="HG丸ｺﾞｼｯｸM-PRO" panose="020F0600000000000000" pitchFamily="50" charset="-128"/>
            </a:endParaRPr>
          </a:p>
          <a:p>
            <a:pPr marL="85725" indent="-85725"/>
            <a:endParaRPr lang="en-US" altLang="ja-JP" sz="700" b="1" dirty="0" smtClean="0">
              <a:solidFill>
                <a:srgbClr val="FF0000"/>
              </a:solidFill>
              <a:latin typeface="ＭＳ Ｐゴシック"/>
              <a:ea typeface="HG丸ｺﾞｼｯｸM-PRO" panose="020F0600000000000000" pitchFamily="50" charset="-128"/>
            </a:endParaRPr>
          </a:p>
          <a:p>
            <a:pPr marL="85725" indent="-85725"/>
            <a:endParaRPr lang="en-US" altLang="ja-JP" sz="600" b="1" dirty="0" smtClean="0">
              <a:solidFill>
                <a:srgbClr val="FF0000"/>
              </a:solidFill>
              <a:latin typeface="ＭＳ Ｐゴシック"/>
              <a:ea typeface="HG丸ｺﾞｼｯｸM-PRO" panose="020F0600000000000000" pitchFamily="50" charset="-128"/>
            </a:endParaRPr>
          </a:p>
          <a:p>
            <a:pPr marL="85725" indent="-85725"/>
            <a:endParaRPr lang="en-US" altLang="ja-JP" sz="400" b="1" dirty="0" smtClean="0">
              <a:solidFill>
                <a:srgbClr val="FF0000"/>
              </a:solidFill>
              <a:latin typeface="ＭＳ Ｐゴシック"/>
              <a:ea typeface="HG丸ｺﾞｼｯｸM-PRO" panose="020F0600000000000000" pitchFamily="50" charset="-128"/>
            </a:endParaRPr>
          </a:p>
          <a:p>
            <a:pPr marL="177800" indent="-177800"/>
            <a:r>
              <a:rPr lang="en-US" altLang="ja-JP" sz="700" b="1" dirty="0" smtClean="0">
                <a:solidFill>
                  <a:prstClr val="black"/>
                </a:solidFill>
                <a:latin typeface="ＭＳ Ｐゴシック"/>
              </a:rPr>
              <a:t>※</a:t>
            </a:r>
            <a:r>
              <a:rPr lang="ja-JP" altLang="en-US" sz="700" b="1" dirty="0" smtClean="0">
                <a:solidFill>
                  <a:prstClr val="black"/>
                </a:solidFill>
                <a:latin typeface="ＭＳ Ｐゴシック"/>
              </a:rPr>
              <a:t>２</a:t>
            </a:r>
            <a:r>
              <a:rPr lang="en-US" altLang="ja-JP" sz="700" b="1" dirty="0" smtClean="0">
                <a:solidFill>
                  <a:prstClr val="black"/>
                </a:solidFill>
                <a:latin typeface="ＭＳ Ｐゴシック"/>
              </a:rPr>
              <a:t> </a:t>
            </a:r>
            <a:r>
              <a:rPr lang="ja-JP" altLang="en-US" sz="700" b="1" u="sng" dirty="0">
                <a:solidFill>
                  <a:srgbClr val="C00000"/>
                </a:solidFill>
                <a:latin typeface="ＭＳ Ｐゴシック"/>
              </a:rPr>
              <a:t>ペイジー対応</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の ｲﾝﾀｰﾈｯﾄﾊﾞﾝｷﾝｸﾞ</a:t>
            </a:r>
            <a:r>
              <a:rPr lang="ja-JP" altLang="en-US" sz="600" b="1" dirty="0">
                <a:solidFill>
                  <a:prstClr val="black"/>
                </a:solidFill>
                <a:latin typeface="HG丸ｺﾞｼｯｸM-PRO" panose="020F0600000000000000" pitchFamily="50" charset="-128"/>
                <a:ea typeface="HG丸ｺﾞｼｯｸM-PRO" panose="020F0600000000000000" pitchFamily="50" charset="-128"/>
              </a:rPr>
              <a:t>又</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は  </a:t>
            </a:r>
            <a:r>
              <a:rPr lang="en-US" altLang="ja-JP" sz="600" b="1" dirty="0" smtClean="0">
                <a:solidFill>
                  <a:prstClr val="black"/>
                </a:solidFill>
                <a:latin typeface="HG丸ｺﾞｼｯｸM-PRO" panose="020F0600000000000000" pitchFamily="50" charset="-128"/>
                <a:ea typeface="HG丸ｺﾞｼｯｸM-PRO" panose="020F0600000000000000" pitchFamily="50" charset="-128"/>
              </a:rPr>
              <a:t>ATM </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の利用となります。</a:t>
            </a:r>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3" name="角丸四角形 72"/>
          <p:cNvSpPr/>
          <p:nvPr/>
        </p:nvSpPr>
        <p:spPr>
          <a:xfrm>
            <a:off x="2633345" y="5769954"/>
            <a:ext cx="1080000" cy="1772338"/>
          </a:xfrm>
          <a:prstGeom prst="roundRect">
            <a:avLst>
              <a:gd name="adj" fmla="val 10507"/>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受理決定通知</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申請内容に問題がなければ、法務局から</a:t>
            </a:r>
            <a:r>
              <a:rPr lang="ja-JP" altLang="en-US" sz="900" b="1" u="sng" dirty="0" smtClean="0">
                <a:solidFill>
                  <a:prstClr val="black"/>
                </a:solidFill>
                <a:latin typeface="HG丸ｺﾞｼｯｸM-PRO" panose="020F0600000000000000" pitchFamily="50" charset="-128"/>
                <a:ea typeface="HG丸ｺﾞｼｯｸM-PRO" panose="020F0600000000000000" pitchFamily="50" charset="-128"/>
              </a:rPr>
              <a:t>オンラインで</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受理決定通知書が届きます。</a:t>
            </a:r>
            <a:endParaRPr lang="ja-JP" altLang="en-US" sz="9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2" name="角丸四角形 71"/>
          <p:cNvSpPr/>
          <p:nvPr/>
        </p:nvSpPr>
        <p:spPr>
          <a:xfrm>
            <a:off x="4891771" y="5765885"/>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封筒・切手の送付</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供託書正本送付用の封筒 </a:t>
            </a:r>
            <a:r>
              <a:rPr lang="en-US" altLang="ja-JP" sz="900" b="1" dirty="0" smtClean="0">
                <a:solidFill>
                  <a:srgbClr val="FF0000"/>
                </a:solidFill>
                <a:latin typeface="ＭＳ Ｐゴシック"/>
              </a:rPr>
              <a:t>※</a:t>
            </a:r>
            <a:r>
              <a:rPr lang="ja-JP" altLang="en-US" sz="900" b="1" dirty="0" smtClean="0">
                <a:solidFill>
                  <a:srgbClr val="FF0000"/>
                </a:solidFill>
                <a:latin typeface="ＭＳ Ｐゴシック"/>
              </a:rPr>
              <a:t>３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を法務局へ送付します。</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700" dirty="0" smtClean="0">
              <a:solidFill>
                <a:prstClr val="black"/>
              </a:solidFill>
              <a:latin typeface="ＭＳ Ｐゴシック"/>
            </a:endParaRPr>
          </a:p>
          <a:p>
            <a:pPr marL="85725" indent="-85725"/>
            <a:endParaRPr lang="en-US" altLang="ja-JP" sz="700" dirty="0">
              <a:solidFill>
                <a:prstClr val="black"/>
              </a:solidFill>
              <a:latin typeface="ＭＳ Ｐゴシック"/>
            </a:endParaRPr>
          </a:p>
          <a:p>
            <a:pPr marL="85725" indent="-85725"/>
            <a:endParaRPr lang="en-US" altLang="ja-JP" sz="700" dirty="0" smtClean="0">
              <a:solidFill>
                <a:prstClr val="black"/>
              </a:solidFill>
              <a:latin typeface="ＭＳ Ｐゴシック"/>
            </a:endParaRPr>
          </a:p>
          <a:p>
            <a:pPr marL="85725" indent="-85725"/>
            <a:endParaRPr lang="en-US" altLang="ja-JP" sz="700" dirty="0" smtClean="0">
              <a:solidFill>
                <a:prstClr val="black"/>
              </a:solidFill>
              <a:latin typeface="ＭＳ Ｐゴシック"/>
            </a:endParaRPr>
          </a:p>
          <a:p>
            <a:pPr marL="85725" indent="-85725"/>
            <a:endParaRPr lang="en-US" altLang="ja-JP" sz="700" dirty="0">
              <a:solidFill>
                <a:prstClr val="black"/>
              </a:solidFill>
              <a:latin typeface="ＭＳ Ｐゴシック"/>
            </a:endParaRPr>
          </a:p>
          <a:p>
            <a:pPr marL="85725" indent="-85725"/>
            <a:endParaRPr lang="en-US" altLang="ja-JP" sz="700" dirty="0">
              <a:solidFill>
                <a:prstClr val="black"/>
              </a:solidFill>
              <a:latin typeface="ＭＳ Ｐゴシック"/>
            </a:endParaRPr>
          </a:p>
          <a:p>
            <a:pPr marL="182563" indent="-182563"/>
            <a:r>
              <a:rPr lang="en-US" altLang="ja-JP" sz="700" b="1" dirty="0" smtClean="0">
                <a:solidFill>
                  <a:prstClr val="black"/>
                </a:solidFill>
                <a:latin typeface="ＭＳ Ｐゴシック"/>
              </a:rPr>
              <a:t>※</a:t>
            </a:r>
            <a:r>
              <a:rPr lang="ja-JP" altLang="en-US" sz="700" b="1" dirty="0" smtClean="0">
                <a:solidFill>
                  <a:prstClr val="black"/>
                </a:solidFill>
                <a:latin typeface="ＭＳ Ｐゴシック"/>
              </a:rPr>
              <a:t>３</a:t>
            </a:r>
            <a:r>
              <a:rPr lang="en-US" altLang="ja-JP" sz="700" b="1" dirty="0" smtClean="0">
                <a:solidFill>
                  <a:prstClr val="black"/>
                </a:solidFill>
                <a:latin typeface="ＭＳ Ｐゴシック"/>
              </a:rPr>
              <a:t> </a:t>
            </a:r>
            <a:r>
              <a:rPr lang="ja-JP" altLang="en-US" sz="700" b="1" u="sng" dirty="0" smtClean="0">
                <a:solidFill>
                  <a:srgbClr val="C00000"/>
                </a:solidFill>
                <a:latin typeface="ＭＳ Ｐゴシック" panose="020B0600070205080204" pitchFamily="50" charset="-128"/>
              </a:rPr>
              <a:t>切手貼付</a:t>
            </a:r>
            <a:r>
              <a:rPr lang="ja-JP" altLang="en-US" sz="700" b="1" dirty="0" smtClean="0">
                <a:solidFill>
                  <a:prstClr val="black"/>
                </a:solidFill>
                <a:latin typeface="HG丸ｺﾞｼｯｸM-PRO" panose="020F0600000000000000" pitchFamily="50" charset="-128"/>
                <a:ea typeface="HG丸ｺﾞｼｯｸM-PRO" panose="020F0600000000000000" pitchFamily="50" charset="-128"/>
              </a:rPr>
              <a:t>、宛名記載</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済みのもの</a:t>
            </a:r>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a:p>
            <a:pPr marL="92075" indent="-92075"/>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501200"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申請情報の作成</a:t>
            </a:r>
            <a:r>
              <a:rPr lang="en-US" altLang="ja-JP" sz="900" b="1" dirty="0" smtClean="0">
                <a:solidFill>
                  <a:prstClr val="black"/>
                </a:solidFill>
                <a:latin typeface="ＭＳ Ｐゴシック"/>
              </a:rPr>
              <a:t>】</a:t>
            </a:r>
          </a:p>
          <a:p>
            <a:pPr marL="85725" indent="-85725"/>
            <a:endParaRPr lang="en-US" altLang="ja-JP" sz="400" dirty="0" smtClean="0">
              <a:solidFill>
                <a:prstClr val="black"/>
              </a:solidFill>
              <a:latin typeface="ＭＳ Ｐゴシック"/>
            </a:endParaRPr>
          </a:p>
          <a:p>
            <a:pPr marL="85725" indent="96838"/>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申請内容をインターネット上で作成し、送信します。</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96838"/>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pPr marL="85725" indent="96838"/>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380796" y="5769954"/>
            <a:ext cx="1080000" cy="1772338"/>
          </a:xfrm>
          <a:prstGeom prst="roundRect">
            <a:avLst>
              <a:gd name="adj" fmla="val 8854"/>
            </a:avLst>
          </a:prstGeom>
          <a:solidFill>
            <a:schemeClr val="bg1"/>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0" rtlCol="0" anchor="t" anchorCtr="0"/>
          <a:lstStyle/>
          <a:p>
            <a:pPr marL="85725" indent="-85725" algn="ctr"/>
            <a:r>
              <a:rPr lang="en-US" altLang="ja-JP" sz="900" b="1" dirty="0" smtClean="0">
                <a:solidFill>
                  <a:prstClr val="black"/>
                </a:solidFill>
                <a:latin typeface="ＭＳ Ｐゴシック"/>
              </a:rPr>
              <a:t>【</a:t>
            </a:r>
            <a:r>
              <a:rPr lang="ja-JP" altLang="en-US" sz="900" b="1" dirty="0" smtClean="0">
                <a:solidFill>
                  <a:prstClr val="black"/>
                </a:solidFill>
                <a:latin typeface="ＭＳ Ｐゴシック"/>
              </a:rPr>
              <a:t>申請者情報登録</a:t>
            </a:r>
            <a:r>
              <a:rPr lang="en-US" altLang="ja-JP" sz="900" b="1" dirty="0" smtClean="0">
                <a:solidFill>
                  <a:prstClr val="black"/>
                </a:solidFill>
                <a:latin typeface="ＭＳ Ｐゴシック"/>
              </a:rPr>
              <a:t>】</a:t>
            </a:r>
          </a:p>
          <a:p>
            <a:pPr marL="85725" indent="-85725"/>
            <a:endParaRPr lang="en-US" altLang="ja-JP" sz="400" dirty="0">
              <a:solidFill>
                <a:prstClr val="black"/>
              </a:solidFill>
              <a:latin typeface="ＭＳ Ｐゴシック"/>
            </a:endParaRPr>
          </a:p>
          <a:p>
            <a:pPr indent="92075"/>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オンライン申請を利用するために必要な申請者情報を登録します。</a:t>
            </a:r>
            <a:r>
              <a:rPr lang="en-US" altLang="ja-JP" sz="900" b="1" dirty="0">
                <a:solidFill>
                  <a:srgbClr val="FF0000"/>
                </a:solidFill>
                <a:latin typeface="HG丸ｺﾞｼｯｸM-PRO" panose="020F0600000000000000" pitchFamily="50" charset="-128"/>
                <a:ea typeface="HG丸ｺﾞｼｯｸM-PRO" panose="020F0600000000000000" pitchFamily="50" charset="-128"/>
              </a:rPr>
              <a:t> </a:t>
            </a:r>
            <a:endParaRPr lang="en-US" altLang="ja-JP" sz="900" b="1" dirty="0" smtClean="0">
              <a:solidFill>
                <a:srgbClr val="FF0000"/>
              </a:solidFill>
              <a:latin typeface="HG丸ｺﾞｼｯｸM-PRO" panose="020F0600000000000000" pitchFamily="50" charset="-128"/>
              <a:ea typeface="HG丸ｺﾞｼｯｸM-PRO" panose="020F0600000000000000" pitchFamily="50" charset="-128"/>
            </a:endParaRPr>
          </a:p>
          <a:p>
            <a:pPr indent="92075"/>
            <a:r>
              <a:rPr lang="en-US" altLang="ja-JP" sz="900" b="1" dirty="0" smtClean="0">
                <a:solidFill>
                  <a:srgbClr val="FF0000"/>
                </a:solidFill>
                <a:latin typeface="ＭＳ Ｐゴシック"/>
              </a:rPr>
              <a:t>※</a:t>
            </a:r>
            <a:r>
              <a:rPr lang="ja-JP" altLang="en-US" sz="800" b="1" dirty="0">
                <a:solidFill>
                  <a:srgbClr val="FF0000"/>
                </a:solidFill>
                <a:latin typeface="ＭＳ Ｐゴシック"/>
              </a:rPr>
              <a:t>１</a:t>
            </a:r>
            <a:r>
              <a:rPr lang="ja-JP" altLang="en-US" sz="900" b="1" dirty="0">
                <a:solidFill>
                  <a:srgbClr val="FF0000"/>
                </a:solidFill>
                <a:latin typeface="ＭＳ Ｐゴシック"/>
              </a:rPr>
              <a:t> </a:t>
            </a:r>
            <a:endParaRPr lang="en-US" altLang="ja-JP" sz="900" b="1" dirty="0" smtClean="0">
              <a:solidFill>
                <a:prstClr val="black"/>
              </a:solidFill>
              <a:latin typeface="ＭＳ Ｐゴシック"/>
            </a:endParaRPr>
          </a:p>
          <a:p>
            <a:endParaRPr lang="en-US" altLang="ja-JP" sz="600" b="1" dirty="0" smtClean="0">
              <a:solidFill>
                <a:prstClr val="black"/>
              </a:solidFill>
              <a:latin typeface="HG丸ｺﾞｼｯｸM-PRO" panose="020F0600000000000000" pitchFamily="50" charset="-128"/>
              <a:ea typeface="HG丸ｺﾞｼｯｸM-PRO" panose="020F0600000000000000" pitchFamily="50" charset="-128"/>
            </a:endParaRPr>
          </a:p>
          <a:p>
            <a:pPr marL="85725" indent="-85725"/>
            <a:r>
              <a:rPr lang="en-US" altLang="ja-JP" sz="600" b="1" dirty="0" smtClean="0">
                <a:solidFill>
                  <a:prstClr val="black"/>
                </a:solidFill>
                <a:latin typeface="ＭＳ Ｐゴシック" panose="020B0600070205080204" pitchFamily="50" charset="-128"/>
              </a:rPr>
              <a:t>※</a:t>
            </a:r>
            <a:r>
              <a:rPr lang="ja-JP" altLang="en-US" sz="600" b="1" dirty="0" smtClean="0">
                <a:solidFill>
                  <a:prstClr val="black"/>
                </a:solidFill>
                <a:latin typeface="ＭＳ Ｐゴシック" panose="020B0600070205080204" pitchFamily="50" charset="-128"/>
              </a:rPr>
              <a:t>１</a:t>
            </a:r>
            <a:r>
              <a:rPr lang="ja-JP" altLang="en-US" sz="600" b="1" dirty="0" smtClean="0">
                <a:solidFill>
                  <a:prstClr val="black"/>
                </a:solidFill>
                <a:latin typeface="HG丸ｺﾞｼｯｸM-PRO" panose="020F0600000000000000" pitchFamily="50" charset="-128"/>
                <a:ea typeface="HG丸ｺﾞｼｯｸM-PRO" panose="020F0600000000000000" pitchFamily="50" charset="-128"/>
              </a:rPr>
              <a:t>　初回利用時のみ</a:t>
            </a:r>
            <a:endParaRPr lang="en-US" altLang="ja-JP" sz="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3928742" y="8985301"/>
            <a:ext cx="642612"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まずは</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p:cNvGrpSpPr/>
          <p:nvPr/>
        </p:nvGrpSpPr>
        <p:grpSpPr>
          <a:xfrm>
            <a:off x="3928742" y="9783646"/>
            <a:ext cx="1766215" cy="453104"/>
            <a:chOff x="2268461" y="7930739"/>
            <a:chExt cx="3385892" cy="561752"/>
          </a:xfrm>
        </p:grpSpPr>
        <p:grpSp>
          <p:nvGrpSpPr>
            <p:cNvPr id="34" name="グループ化 33"/>
            <p:cNvGrpSpPr/>
            <p:nvPr/>
          </p:nvGrpSpPr>
          <p:grpSpPr>
            <a:xfrm>
              <a:off x="2268461" y="7930739"/>
              <a:ext cx="3377965" cy="561752"/>
              <a:chOff x="2268461" y="7930739"/>
              <a:chExt cx="3377965" cy="561752"/>
            </a:xfrm>
          </p:grpSpPr>
          <p:sp>
            <p:nvSpPr>
              <p:cNvPr id="2056" name="角丸四角形 2055"/>
              <p:cNvSpPr/>
              <p:nvPr/>
            </p:nvSpPr>
            <p:spPr>
              <a:xfrm>
                <a:off x="2268461" y="7933350"/>
                <a:ext cx="2781336" cy="5591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108000" rtlCol="0" anchor="ctr">
                <a:scene3d>
                  <a:camera prst="orthographicFront"/>
                  <a:lightRig rig="threePt" dir="t"/>
                </a:scene3d>
                <a:sp3d extrusionH="57150">
                  <a:bevelT w="38100" h="38100"/>
                </a:sp3d>
              </a:bodyPr>
              <a:lstStyle/>
              <a:p>
                <a:r>
                  <a:rPr lang="ja-JP" altLang="en-US" sz="1600" dirty="0">
                    <a:solidFill>
                      <a:prstClr val="black"/>
                    </a:solidFill>
                    <a:latin typeface="HGS創英角ﾎﾟｯﾌﾟ体" panose="040B0A00000000000000" pitchFamily="50" charset="-128"/>
                    <a:ea typeface="HGS創英角ﾎﾟｯﾌﾟ体" panose="040B0A00000000000000" pitchFamily="50" charset="-128"/>
                  </a:rPr>
                  <a:t> </a:t>
                </a:r>
                <a:r>
                  <a:rPr lang="ja-JP" altLang="en-US" sz="1600" b="1" dirty="0" smtClean="0">
                    <a:solidFill>
                      <a:prstClr val="black"/>
                    </a:solidFill>
                    <a:effectLst>
                      <a:outerShdw blurRad="50800" dist="38100" dir="5400000" algn="t" rotWithShape="0">
                        <a:prstClr val="black">
                          <a:alpha val="40000"/>
                        </a:prst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供託</a:t>
                </a:r>
                <a:r>
                  <a:rPr lang="ja-JP" altLang="en-US" sz="1600" b="1" dirty="0">
                    <a:solidFill>
                      <a:prstClr val="black"/>
                    </a:solidFill>
                    <a:effectLst>
                      <a:outerShdw blurRad="50800" dist="38100" dir="5400000" algn="t" rotWithShape="0">
                        <a:prstClr val="black">
                          <a:alpha val="40000"/>
                        </a:prst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ねっと</a:t>
                </a:r>
                <a:endParaRPr lang="ja-JP" altLang="en-US" sz="1600"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2057" name="角丸四角形 2056"/>
              <p:cNvSpPr/>
              <p:nvPr/>
            </p:nvSpPr>
            <p:spPr>
              <a:xfrm>
                <a:off x="4926346" y="7930739"/>
                <a:ext cx="720080" cy="561752"/>
              </a:xfrm>
              <a:prstGeom prst="roundRect">
                <a:avLst>
                  <a:gd name="adj" fmla="val 2261"/>
                </a:avLst>
              </a:prstGeom>
              <a:solidFill>
                <a:srgbClr val="F6882E"/>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ja-JP" altLang="en-US" sz="2400">
                  <a:solidFill>
                    <a:prstClr val="white"/>
                  </a:solidFill>
                </a:endParaRPr>
              </a:p>
            </p:txBody>
          </p:sp>
          <p:grpSp>
            <p:nvGrpSpPr>
              <p:cNvPr id="32" name="グループ化 31"/>
              <p:cNvGrpSpPr/>
              <p:nvPr/>
            </p:nvGrpSpPr>
            <p:grpSpPr>
              <a:xfrm>
                <a:off x="5103799" y="8017390"/>
                <a:ext cx="378000" cy="391064"/>
                <a:chOff x="5073549" y="8017548"/>
                <a:chExt cx="378000" cy="391064"/>
              </a:xfrm>
            </p:grpSpPr>
            <p:sp>
              <p:nvSpPr>
                <p:cNvPr id="2058" name="円/楕円 2057"/>
                <p:cNvSpPr/>
                <p:nvPr/>
              </p:nvSpPr>
              <p:spPr>
                <a:xfrm>
                  <a:off x="5073549" y="8017548"/>
                  <a:ext cx="324000" cy="324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ja-JP" altLang="en-US" sz="2400">
                    <a:solidFill>
                      <a:prstClr val="white"/>
                    </a:solidFill>
                  </a:endParaRPr>
                </a:p>
              </p:txBody>
            </p:sp>
            <p:cxnSp>
              <p:nvCxnSpPr>
                <p:cNvPr id="2060" name="直線コネクタ 2059"/>
                <p:cNvCxnSpPr/>
                <p:nvPr/>
              </p:nvCxnSpPr>
              <p:spPr>
                <a:xfrm flipH="1" flipV="1">
                  <a:off x="5343549" y="8300612"/>
                  <a:ext cx="108000" cy="10800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9" name="角丸四角形 68"/>
            <p:cNvSpPr/>
            <p:nvPr/>
          </p:nvSpPr>
          <p:spPr>
            <a:xfrm>
              <a:off x="2269976" y="7930739"/>
              <a:ext cx="3384377" cy="559135"/>
            </a:xfrm>
            <a:prstGeom prst="roundRect">
              <a:avLst>
                <a:gd name="adj" fmla="val 13260"/>
              </a:avLst>
            </a:prstGeom>
            <a:noFill/>
            <a:ln w="38100">
              <a:solidFill>
                <a:srgbClr val="E23404"/>
              </a:solid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r>
                <a:rPr lang="ja-JP" altLang="en-US" sz="2400" dirty="0" smtClean="0">
                  <a:solidFill>
                    <a:prstClr val="black"/>
                  </a:solidFill>
                  <a:latin typeface="HGS創英角ﾎﾟｯﾌﾟ体" panose="040B0A00000000000000" pitchFamily="50" charset="-128"/>
                  <a:ea typeface="HGS創英角ﾎﾟｯﾌﾟ体" panose="040B0A00000000000000" pitchFamily="50" charset="-128"/>
                </a:rPr>
                <a:t>　</a:t>
              </a:r>
              <a:endParaRPr lang="ja-JP" altLang="en-US" sz="2400" dirty="0">
                <a:solidFill>
                  <a:prstClr val="black"/>
                </a:solidFill>
                <a:latin typeface="HGS創英角ﾎﾟｯﾌﾟ体" panose="040B0A00000000000000" pitchFamily="50" charset="-128"/>
                <a:ea typeface="HGS創英角ﾎﾟｯﾌﾟ体" panose="040B0A00000000000000" pitchFamily="50" charset="-128"/>
              </a:endParaRPr>
            </a:p>
          </p:txBody>
        </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803" y="6755181"/>
            <a:ext cx="373650" cy="398803"/>
          </a:xfrm>
          <a:prstGeom prst="rect">
            <a:avLst/>
          </a:prstGeom>
        </p:spPr>
      </p:pic>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l="15185" r="17276"/>
          <a:stretch/>
        </p:blipFill>
        <p:spPr>
          <a:xfrm>
            <a:off x="3836203" y="6770649"/>
            <a:ext cx="484370" cy="364665"/>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0988" y="6761092"/>
            <a:ext cx="356746" cy="388823"/>
          </a:xfrm>
          <a:prstGeom prst="rect">
            <a:avLst/>
          </a:prstGeom>
        </p:spPr>
      </p:pic>
      <p:sp>
        <p:nvSpPr>
          <p:cNvPr id="12" name="下カーブ矢印 11"/>
          <p:cNvSpPr/>
          <p:nvPr/>
        </p:nvSpPr>
        <p:spPr>
          <a:xfrm rot="18518825" flipH="1">
            <a:off x="5095285" y="6605619"/>
            <a:ext cx="273911" cy="80254"/>
          </a:xfrm>
          <a:prstGeom prst="curvedDownArrow">
            <a:avLst>
              <a:gd name="adj1" fmla="val 33961"/>
              <a:gd name="adj2" fmla="val 93590"/>
              <a:gd name="adj3" fmla="val 25000"/>
            </a:avLst>
          </a:prstGeom>
          <a:solidFill>
            <a:srgbClr val="FFFF66"/>
          </a:solidFill>
          <a:ln w="9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895" y="6620602"/>
            <a:ext cx="652007" cy="652007"/>
          </a:xfrm>
          <a:prstGeom prst="rect">
            <a:avLst/>
          </a:prstGeom>
        </p:spPr>
      </p:pic>
      <p:grpSp>
        <p:nvGrpSpPr>
          <p:cNvPr id="24" name="グループ化 23"/>
          <p:cNvGrpSpPr/>
          <p:nvPr/>
        </p:nvGrpSpPr>
        <p:grpSpPr>
          <a:xfrm>
            <a:off x="2822375" y="6787233"/>
            <a:ext cx="701940" cy="624246"/>
            <a:chOff x="3321169" y="6992501"/>
            <a:chExt cx="701940" cy="624246"/>
          </a:xfrm>
        </p:grpSpPr>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1169" y="6992501"/>
              <a:ext cx="701940" cy="624246"/>
            </a:xfrm>
            <a:prstGeom prst="rect">
              <a:avLst/>
            </a:prstGeom>
          </p:spPr>
        </p:pic>
        <p:sp>
          <p:nvSpPr>
            <p:cNvPr id="18" name="フローチャート : せん孔テープ 17"/>
            <p:cNvSpPr/>
            <p:nvPr/>
          </p:nvSpPr>
          <p:spPr>
            <a:xfrm>
              <a:off x="3438000" y="7182000"/>
              <a:ext cx="509494" cy="228136"/>
            </a:xfrm>
            <a:prstGeom prst="flowChartPunchedTape">
              <a:avLst/>
            </a:prstGeom>
            <a:solidFill>
              <a:schemeClr val="bg1"/>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noAutofit/>
            </a:bodyPr>
            <a:lstStyle/>
            <a:p>
              <a:pPr algn="ctr"/>
              <a:r>
                <a:rPr lang="ja-JP" altLang="en-US" sz="700" dirty="0" smtClean="0">
                  <a:solidFill>
                    <a:prstClr val="black"/>
                  </a:solidFill>
                  <a:latin typeface="ＭＳ Ｐゴシック"/>
                </a:rPr>
                <a:t>お知らせ</a:t>
              </a:r>
              <a:endParaRPr lang="ja-JP" altLang="en-US" sz="700" dirty="0">
                <a:solidFill>
                  <a:prstClr val="black"/>
                </a:solidFill>
                <a:latin typeface="ＭＳ Ｐゴシック"/>
              </a:endParaRPr>
            </a:p>
          </p:txBody>
        </p:sp>
      </p:grpSp>
      <p:pic>
        <p:nvPicPr>
          <p:cNvPr id="41" name="図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4694" y="6576282"/>
            <a:ext cx="365420" cy="380597"/>
          </a:xfrm>
          <a:prstGeom prst="rect">
            <a:avLst/>
          </a:prstGeom>
          <a:ln w="12700">
            <a:solidFill>
              <a:schemeClr val="tx1">
                <a:lumMod val="50000"/>
                <a:lumOff val="50000"/>
              </a:schemeClr>
            </a:solidFill>
          </a:ln>
        </p:spPr>
      </p:pic>
      <p:sp>
        <p:nvSpPr>
          <p:cNvPr id="2" name="テキスト ボックス 1"/>
          <p:cNvSpPr txBox="1"/>
          <p:nvPr/>
        </p:nvSpPr>
        <p:spPr>
          <a:xfrm>
            <a:off x="304711" y="232081"/>
            <a:ext cx="6919529" cy="1046440"/>
          </a:xfrm>
          <a:prstGeom prst="rect">
            <a:avLst/>
          </a:prstGeom>
          <a:noFill/>
        </p:spPr>
        <p:txBody>
          <a:bodyPr wrap="square" rtlCol="0">
            <a:spAutoFit/>
          </a:bodyPr>
          <a:lstStyle/>
          <a:p>
            <a:pPr algn="ctr"/>
            <a:r>
              <a:rPr lang="ja-JP" altLang="en-US" sz="3600" dirty="0" smtClean="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供託かんたん申請の御案内</a:t>
            </a:r>
            <a:endParaRPr lang="en-US" altLang="ja-JP" sz="3600" dirty="0" smtClean="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a:p>
            <a:pPr algn="ctr"/>
            <a:r>
              <a:rPr lang="ja-JP" altLang="en-US" sz="700"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　</a:t>
            </a:r>
            <a:endParaRPr lang="en-US" altLang="ja-JP" sz="700"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a:p>
            <a:pPr algn="ctr"/>
            <a:r>
              <a:rPr lang="ja-JP" altLang="en-US" dirty="0" smtClean="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rPr>
              <a:t>－給与差押え編－</a:t>
            </a:r>
            <a:endParaRPr lang="en-US" altLang="ja-JP" dirty="0">
              <a:ln w="18415" cmpd="sng">
                <a:noFill/>
                <a:prstDash val="solid"/>
              </a:ln>
              <a:solidFill>
                <a:prstClr val="black"/>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p:txBody>
      </p:sp>
      <p:sp>
        <p:nvSpPr>
          <p:cNvPr id="5" name="角丸四角形 4"/>
          <p:cNvSpPr/>
          <p:nvPr/>
        </p:nvSpPr>
        <p:spPr>
          <a:xfrm>
            <a:off x="311472" y="1451550"/>
            <a:ext cx="6912768" cy="1158846"/>
          </a:xfrm>
          <a:prstGeom prst="roundRect">
            <a:avLst>
              <a:gd name="adj" fmla="val 1196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の申請</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は、インターネット</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に接続したパソコンを利用</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して、オンライン</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で申請することができます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オンライン</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は、専用</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の「申請用総合ソフト」を使用する方法</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と、ｗｅｂ</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ブラウザ（インターネット閲覧用ソフト）上から直接申請する方法の２通りの方法があります。</a:t>
            </a:r>
          </a:p>
          <a:p>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ここ</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は、ｗｅｂ</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ブラウザ上から申請する「かんたん申請」について御案内します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かんたん申請」は専用ソフトをパソコンにインストールする必要がない</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ため、手軽</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にオンライン申請を行うことができます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是非、御利用</a:t>
            </a:r>
            <a:r>
              <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を御検討ください。</a:t>
            </a:r>
          </a:p>
        </p:txBody>
      </p:sp>
      <p:sp>
        <p:nvSpPr>
          <p:cNvPr id="44" name="角丸四角形 43"/>
          <p:cNvSpPr/>
          <p:nvPr/>
        </p:nvSpPr>
        <p:spPr>
          <a:xfrm>
            <a:off x="314212" y="1242244"/>
            <a:ext cx="2170276" cy="28800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かんたん申請とは？</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311472" y="2897599"/>
            <a:ext cx="6912768" cy="2394949"/>
          </a:xfrm>
          <a:prstGeom prst="roundRect">
            <a:avLst>
              <a:gd name="adj" fmla="val 685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altLang="en-US" sz="1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角丸四角形 45"/>
          <p:cNvSpPr/>
          <p:nvPr/>
        </p:nvSpPr>
        <p:spPr>
          <a:xfrm>
            <a:off x="314212" y="2726108"/>
            <a:ext cx="1759947" cy="28800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おすすめの理由</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489756" y="3132309"/>
            <a:ext cx="3168807" cy="936104"/>
          </a:xfrm>
          <a:prstGeom prst="roundRect">
            <a:avLst>
              <a:gd name="adj" fmla="val 13398"/>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法務局に出向く必要がありません！</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会社の</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パソコンから供託の申請を行うことができます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ので、法務局</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へお越しいただく必要がありません。</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また、供託</a:t>
            </a:r>
            <a:r>
              <a:rPr lang="ja-JP" altLang="en-US" sz="800" b="1" dirty="0">
                <a:solidFill>
                  <a:prstClr val="black"/>
                </a:solidFill>
                <a:latin typeface="HG丸ｺﾞｼｯｸM-PRO" panose="020F0600000000000000" pitchFamily="50" charset="-128"/>
                <a:ea typeface="HG丸ｺﾞｼｯｸM-PRO" panose="020F0600000000000000" pitchFamily="50" charset="-128"/>
              </a:rPr>
              <a:t>金の納付も金融機関のＡＴＭやインターネットバンキングを利用して行うことができます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5" name="角丸四角形 54"/>
          <p:cNvSpPr/>
          <p:nvPr/>
        </p:nvSpPr>
        <p:spPr>
          <a:xfrm>
            <a:off x="489756" y="4227224"/>
            <a:ext cx="3168807" cy="936104"/>
          </a:xfrm>
          <a:prstGeom prst="roundRect">
            <a:avLst>
              <a:gd name="adj" fmla="val 15840"/>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平日の夜９時まで申請可能です！</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かんたん</a:t>
            </a:r>
            <a:r>
              <a:rPr lang="ja-JP" altLang="en-US" sz="800" b="1" dirty="0">
                <a:solidFill>
                  <a:prstClr val="black"/>
                </a:solidFill>
                <a:latin typeface="HG丸ｺﾞｼｯｸM-PRO" panose="020F0600000000000000" pitchFamily="50" charset="-128"/>
                <a:ea typeface="HG丸ｺﾞｼｯｸM-PRO" panose="020F0600000000000000" pitchFamily="50" charset="-128"/>
              </a:rPr>
              <a:t>申請</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は、年末</a:t>
            </a:r>
            <a:r>
              <a:rPr lang="ja-JP" altLang="en-US" sz="800" b="1" dirty="0">
                <a:solidFill>
                  <a:prstClr val="black"/>
                </a:solidFill>
                <a:latin typeface="HG丸ｺﾞｼｯｸM-PRO" panose="020F0600000000000000" pitchFamily="50" charset="-128"/>
                <a:ea typeface="HG丸ｺﾞｼｯｸM-PRO" panose="020F0600000000000000" pitchFamily="50" charset="-128"/>
              </a:rPr>
              <a:t>年始を除く平日の夜９時まで利用することができます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ので、法務局</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の業務時間外でも申請が可能です。</a:t>
            </a:r>
          </a:p>
          <a:p>
            <a:endParaRPr lang="en-US" altLang="ja-JP" sz="300" b="1" dirty="0" smtClean="0">
              <a:solidFill>
                <a:prstClr val="black"/>
              </a:solidFill>
              <a:latin typeface="HG丸ｺﾞｼｯｸM-PRO" panose="020F0600000000000000" pitchFamily="50" charset="-128"/>
              <a:ea typeface="HG丸ｺﾞｼｯｸM-PRO" panose="020F0600000000000000" pitchFamily="50" charset="-128"/>
            </a:endParaRPr>
          </a:p>
          <a:p>
            <a:r>
              <a:rPr lang="en-US" altLang="ja-JP" sz="800" b="1" dirty="0" smtClean="0">
                <a:solidFill>
                  <a:srgbClr val="C00000"/>
                </a:solidFill>
                <a:latin typeface="HG丸ｺﾞｼｯｸM-PRO" panose="020F0600000000000000" pitchFamily="50" charset="-128"/>
                <a:ea typeface="HG丸ｺﾞｼｯｸM-PRO" panose="020F0600000000000000" pitchFamily="50" charset="-128"/>
              </a:rPr>
              <a:t>※</a:t>
            </a:r>
            <a:r>
              <a:rPr lang="ja-JP" altLang="en-US" sz="800" b="1" dirty="0">
                <a:solidFill>
                  <a:srgbClr val="C00000"/>
                </a:solidFill>
                <a:latin typeface="HG丸ｺﾞｼｯｸM-PRO" panose="020F0600000000000000" pitchFamily="50" charset="-128"/>
                <a:ea typeface="HG丸ｺﾞｼｯｸM-PRO" panose="020F0600000000000000" pitchFamily="50" charset="-128"/>
              </a:rPr>
              <a:t>　１７時１５分以降の申請は翌開庁日の受付となります。</a:t>
            </a:r>
            <a:endParaRPr lang="en-US" altLang="ja-JP" sz="500" b="1"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6" name="角丸四角形 55"/>
          <p:cNvSpPr/>
          <p:nvPr/>
        </p:nvSpPr>
        <p:spPr>
          <a:xfrm>
            <a:off x="3834346" y="4234432"/>
            <a:ext cx="3168807" cy="936104"/>
          </a:xfrm>
          <a:prstGeom prst="roundRect">
            <a:avLst>
              <a:gd name="adj" fmla="val 12584"/>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「かんたん申請」は簡単です！</a:t>
            </a:r>
          </a:p>
          <a:p>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ｗｅｂ</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ブラウザを利用する「かんたん申請」</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は、専用</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ソフトをインストールする必要が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なく、インターネット</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に接続しているパソコンが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あれば、すぐ</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に始めることができます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ので、誰でも、簡単</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に申請することができます。</a:t>
            </a:r>
            <a:endParaRPr lang="en-US" altLang="ja-JP" sz="5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 name="角丸四角形 56"/>
          <p:cNvSpPr/>
          <p:nvPr/>
        </p:nvSpPr>
        <p:spPr>
          <a:xfrm>
            <a:off x="3834347" y="3132309"/>
            <a:ext cx="3168807" cy="936104"/>
          </a:xfrm>
          <a:prstGeom prst="roundRect">
            <a:avLst>
              <a:gd name="adj" fmla="val 13398"/>
            </a:avLst>
          </a:prstGeom>
          <a:solidFill>
            <a:schemeClr val="accent6">
              <a:lumMod val="20000"/>
              <a:lumOff val="80000"/>
            </a:schemeClr>
          </a:solidFill>
          <a:ln>
            <a:solidFill>
              <a:schemeClr val="accent6">
                <a:lumMod val="60000"/>
                <a:lumOff val="4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rIns="36000" bIns="0" rtlCol="0" anchor="t" anchorCtr="0">
            <a:sp3d extrusionH="57150">
              <a:bevelT w="38100" h="38100"/>
            </a:sp3d>
          </a:bodyPr>
          <a:lstStyle/>
          <a:p>
            <a:r>
              <a:rPr lang="ja-JP" altLang="en-US" sz="1050" b="1" dirty="0">
                <a:solidFill>
                  <a:prstClr val="black"/>
                </a:solidFill>
              </a:rPr>
              <a:t>申請内容を再利用することができます！</a:t>
            </a:r>
            <a:endParaRPr lang="ja-JP" altLang="en-US" sz="600" b="1" dirty="0">
              <a:solidFill>
                <a:prstClr val="black"/>
              </a:solidFill>
            </a:endParaRPr>
          </a:p>
          <a:p>
            <a:r>
              <a:rPr lang="ja-JP" altLang="en-US" sz="3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3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オンライン</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で申請した内容</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は、その後</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も再利用することが</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できます。</a:t>
            </a:r>
            <a:r>
              <a:rPr lang="ja-JP" altLang="en-US" sz="800" b="1" dirty="0">
                <a:solidFill>
                  <a:prstClr val="black"/>
                </a:solidFill>
                <a:latin typeface="HG丸ｺﾞｼｯｸM-PRO" panose="020F0600000000000000" pitchFamily="50" charset="-128"/>
                <a:ea typeface="HG丸ｺﾞｼｯｸM-PRO" panose="020F0600000000000000" pitchFamily="50" charset="-128"/>
              </a:rPr>
              <a:t>毎月の申請ごとの面倒な書類作成に</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比べ、効率的で、供託</a:t>
            </a:r>
            <a:r>
              <a:rPr lang="ja-JP" altLang="en-US" sz="800" b="1" dirty="0">
                <a:solidFill>
                  <a:prstClr val="black"/>
                </a:solidFill>
                <a:latin typeface="HG丸ｺﾞｼｯｸM-PRO" panose="020F0600000000000000" pitchFamily="50" charset="-128"/>
                <a:ea typeface="HG丸ｺﾞｼｯｸM-PRO" panose="020F0600000000000000" pitchFamily="50" charset="-128"/>
              </a:rPr>
              <a:t>の申請にかかる手間を減らすことができます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endParaRPr>
          </a:p>
          <a:p>
            <a:endParaRPr lang="ja-JP" altLang="en-US" sz="3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3004" y="6834881"/>
            <a:ext cx="828196" cy="832359"/>
          </a:xfrm>
          <a:prstGeom prst="rect">
            <a:avLst/>
          </a:prstGeom>
        </p:spPr>
      </p:pic>
      <p:sp>
        <p:nvSpPr>
          <p:cNvPr id="6" name="ホームベース 5"/>
          <p:cNvSpPr/>
          <p:nvPr/>
        </p:nvSpPr>
        <p:spPr>
          <a:xfrm>
            <a:off x="1460796"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角丸四角形 70"/>
          <p:cNvSpPr/>
          <p:nvPr/>
        </p:nvSpPr>
        <p:spPr>
          <a:xfrm>
            <a:off x="304711" y="7954659"/>
            <a:ext cx="6912768" cy="904536"/>
          </a:xfrm>
          <a:prstGeom prst="roundRect">
            <a:avLst>
              <a:gd name="adj" fmla="val 13689"/>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ctr"/>
          <a:lstStyle/>
          <a:p>
            <a:pPr marL="895350"/>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「かんたん申請」による供託で</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は、「</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電子納付」という方法によって供託金を納付します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00" b="1" dirty="0" smtClean="0">
              <a:solidFill>
                <a:prstClr val="black"/>
              </a:solidFill>
              <a:latin typeface="HG丸ｺﾞｼｯｸM-PRO" panose="020F0600000000000000" pitchFamily="50" charset="-128"/>
              <a:ea typeface="HG丸ｺﾞｼｯｸM-PRO" panose="020F0600000000000000" pitchFamily="50" charset="-128"/>
            </a:endParaRPr>
          </a:p>
          <a:p>
            <a:pPr marL="895350"/>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電子納付」と</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は、金融</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機関のＡＴＭやインターネットバンキングを利用して納付する方法です</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電子納付については、その方法、取扱金融機関、納付可能時間、領収証書の発行及び納付可能金額に制限がありますので、あらかじめ利用する金融機関でご確認ください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5" name="角丸四角形 74"/>
          <p:cNvSpPr/>
          <p:nvPr/>
        </p:nvSpPr>
        <p:spPr>
          <a:xfrm>
            <a:off x="304711" y="7771034"/>
            <a:ext cx="2403129" cy="288000"/>
          </a:xfrm>
          <a:prstGeom prst="roundRect">
            <a:avLst>
              <a:gd name="adj" fmla="val 50000"/>
            </a:avLst>
          </a:prstGeom>
          <a:solidFill>
            <a:srgbClr val="FFC000"/>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0"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かんたん申請の注意点</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角丸四角形 75"/>
          <p:cNvSpPr/>
          <p:nvPr/>
        </p:nvSpPr>
        <p:spPr>
          <a:xfrm>
            <a:off x="314212" y="8985301"/>
            <a:ext cx="3446883" cy="1404247"/>
          </a:xfrm>
          <a:prstGeom prst="roundRect">
            <a:avLst>
              <a:gd name="adj" fmla="val 1206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かんたん申請</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の利用</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平日月曜日から金曜日まで</a:t>
            </a:r>
          </a:p>
          <a:p>
            <a:pPr algn="ct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８時３０分から２１時</a:t>
            </a:r>
            <a:r>
              <a:rPr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9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土日</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祝日・年末年始（</a:t>
            </a:r>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12/29</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1/3</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）は御利用いただけません</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180975"/>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申請情報が１７時１５分を過ぎて法務局に到達した場合</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は、その</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翌開庁日に受付がされます</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180975"/>
            <a:r>
              <a:rPr lang="en-US" altLang="ja-JP"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システムメンテナンス</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ため、一時的</a:t>
            </a:r>
            <a:r>
              <a:rPr lang="ja-JP" altLang="en-US" sz="8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に利用が停止される場合があります。</a:t>
            </a:r>
          </a:p>
        </p:txBody>
      </p:sp>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509" y="8153959"/>
            <a:ext cx="605720" cy="552719"/>
          </a:xfrm>
          <a:prstGeom prst="rect">
            <a:avLst/>
          </a:prstGeom>
        </p:spPr>
      </p:pic>
      <p:sp>
        <p:nvSpPr>
          <p:cNvPr id="51" name="角丸四角形 50"/>
          <p:cNvSpPr/>
          <p:nvPr/>
        </p:nvSpPr>
        <p:spPr>
          <a:xfrm>
            <a:off x="5850619" y="9811455"/>
            <a:ext cx="940948"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で検索</a:t>
            </a:r>
            <a:r>
              <a:rPr lang="en-US" altLang="ja-JP"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ホームベース 60"/>
          <p:cNvSpPr/>
          <p:nvPr/>
        </p:nvSpPr>
        <p:spPr>
          <a:xfrm>
            <a:off x="2581200"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ホームベース 61"/>
          <p:cNvSpPr/>
          <p:nvPr/>
        </p:nvSpPr>
        <p:spPr>
          <a:xfrm>
            <a:off x="3709724" y="6293442"/>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ホームベース 62"/>
          <p:cNvSpPr/>
          <p:nvPr/>
        </p:nvSpPr>
        <p:spPr>
          <a:xfrm>
            <a:off x="4844475" y="6293441"/>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ホームベース 67"/>
          <p:cNvSpPr/>
          <p:nvPr/>
        </p:nvSpPr>
        <p:spPr>
          <a:xfrm>
            <a:off x="5976000" y="6357271"/>
            <a:ext cx="144000" cy="526661"/>
          </a:xfrm>
          <a:prstGeom prst="homePlate">
            <a:avLst>
              <a:gd name="adj" fmla="val 515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1"/>
          <a:stretch>
            <a:fillRect/>
          </a:stretch>
        </p:blipFill>
        <p:spPr>
          <a:xfrm>
            <a:off x="6637969" y="9713787"/>
            <a:ext cx="618519" cy="618519"/>
          </a:xfrm>
          <a:prstGeom prst="rect">
            <a:avLst/>
          </a:prstGeom>
          <a:ln>
            <a:noFill/>
          </a:ln>
        </p:spPr>
      </p:pic>
      <p:sp>
        <p:nvSpPr>
          <p:cNvPr id="53" name="角丸四角形 52"/>
          <p:cNvSpPr/>
          <p:nvPr/>
        </p:nvSpPr>
        <p:spPr>
          <a:xfrm>
            <a:off x="3928742" y="9322999"/>
            <a:ext cx="642612" cy="42318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右の「</a:t>
            </a:r>
            <a:r>
              <a:rPr lang="en-US" altLang="ja-JP"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4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コードを読み取る」か</a:t>
            </a:r>
            <a:endParaRPr lang="ja-JP" altLang="en-US" sz="14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6678317" y="9616120"/>
            <a:ext cx="578171" cy="45719"/>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cene3d>
              <a:camera prst="orthographicFront"/>
              <a:lightRig rig="threePt" dir="t"/>
            </a:scene3d>
            <a:sp3d extrusionH="57150">
              <a:bevelT w="38100" h="38100"/>
            </a:sp3d>
          </a:bodyPr>
          <a:lstStyle/>
          <a:p>
            <a:pPr fontAlgn="auto">
              <a:spcBef>
                <a:spcPts val="0"/>
              </a:spcBef>
              <a:spcAft>
                <a:spcPts val="0"/>
              </a:spcAft>
              <a:defRPr/>
            </a:pPr>
            <a:r>
              <a:rPr lang="ja-JP" altLang="en-US" sz="6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供託ねっと</a:t>
            </a:r>
            <a:r>
              <a:rPr lang="en-US" altLang="ja-JP" sz="600" b="1" dirty="0" smtClean="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HP</a:t>
            </a:r>
            <a:endParaRPr lang="ja-JP" altLang="en-US" sz="600" b="1" dirty="0">
              <a:solidFill>
                <a:prstClr val="black"/>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1551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0018" y="3951978"/>
            <a:ext cx="3431522" cy="905274"/>
          </a:xfrm>
          <a:prstGeom prst="rect">
            <a:avLst/>
          </a:prstGeom>
        </p:spPr>
      </p:pic>
      <p:pic>
        <p:nvPicPr>
          <p:cNvPr id="14" name="図 13"/>
          <p:cNvPicPr>
            <a:picLocks noChangeAspect="1"/>
          </p:cNvPicPr>
          <p:nvPr/>
        </p:nvPicPr>
        <p:blipFill>
          <a:blip r:embed="rId3"/>
          <a:stretch>
            <a:fillRect/>
          </a:stretch>
        </p:blipFill>
        <p:spPr>
          <a:xfrm>
            <a:off x="290018" y="733035"/>
            <a:ext cx="3431522" cy="321939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788" y="951150"/>
            <a:ext cx="3453004" cy="3253639"/>
          </a:xfrm>
          <a:prstGeom prst="rect">
            <a:avLst/>
          </a:prstGeom>
          <a:ln>
            <a:solidFill>
              <a:schemeClr val="tx1"/>
            </a:solidFill>
          </a:ln>
        </p:spPr>
      </p:pic>
      <p:sp>
        <p:nvSpPr>
          <p:cNvPr id="4" name="フッター プレースホルダー 3"/>
          <p:cNvSpPr>
            <a:spLocks noGrp="1"/>
          </p:cNvSpPr>
          <p:nvPr>
            <p:ph type="ftr" sz="quarter" idx="11"/>
          </p:nvPr>
        </p:nvSpPr>
        <p:spPr/>
        <p:txBody>
          <a:bodyPr/>
          <a:lstStyle/>
          <a:p>
            <a:pPr>
              <a:defRPr/>
            </a:pPr>
            <a:r>
              <a:rPr lang="ja-JP" altLang="en-US" dirty="0"/>
              <a:t>　　　　　</a:t>
            </a:r>
            <a:r>
              <a:rPr lang="zh-TW" altLang="en-US" dirty="0" smtClean="0"/>
              <a:t>　</a:t>
            </a: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9</a:t>
            </a:fld>
            <a:endParaRPr lang="ja-JP" altLang="en-US" dirty="0"/>
          </a:p>
        </p:txBody>
      </p:sp>
      <p:sp>
        <p:nvSpPr>
          <p:cNvPr id="7" name="角丸四角形 6"/>
          <p:cNvSpPr/>
          <p:nvPr/>
        </p:nvSpPr>
        <p:spPr>
          <a:xfrm>
            <a:off x="3906367" y="2420108"/>
            <a:ext cx="3209160" cy="521902"/>
          </a:xfrm>
          <a:prstGeom prst="roundRect">
            <a:avLst>
              <a:gd name="adj" fmla="val 1314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後記「７　登記事項証明書の提示」に該当する場合は、チェックを入れてください。</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926385" y="2034332"/>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　送付する添付書面</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70000" y="1495321"/>
            <a:ext cx="918343" cy="136800"/>
          </a:xfrm>
          <a:prstGeom prst="roundRect">
            <a:avLst>
              <a:gd name="adj" fmla="val 1634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６</a:t>
            </a:r>
            <a:endParaRPr kumimoji="1" lang="ja-JP" altLang="en-US" sz="1200" b="1" dirty="0">
              <a:solidFill>
                <a:srgbClr val="FF0000"/>
              </a:solidFill>
            </a:endParaRPr>
          </a:p>
        </p:txBody>
      </p:sp>
      <p:sp>
        <p:nvSpPr>
          <p:cNvPr id="10" name="テキスト ボックス 9"/>
          <p:cNvSpPr txBox="1"/>
          <p:nvPr/>
        </p:nvSpPr>
        <p:spPr>
          <a:xfrm>
            <a:off x="1104752" y="951150"/>
            <a:ext cx="962854" cy="180228"/>
          </a:xfrm>
          <a:prstGeom prst="rect">
            <a:avLst/>
          </a:prstGeom>
          <a:noFill/>
          <a:ln>
            <a:solidFill>
              <a:srgbClr val="FF0000"/>
            </a:solidFill>
          </a:ln>
        </p:spPr>
        <p:txBody>
          <a:bodyPr wrap="square" tIns="0" bIns="0" rtlCol="0" anchor="ctr" anchorCtr="0">
            <a:noAutofit/>
          </a:bodyPr>
          <a:lstStyle/>
          <a:p>
            <a:pPr algn="ctr"/>
            <a:r>
              <a:rPr kumimoji="1" lang="ja-JP" altLang="en-US" sz="900" dirty="0" smtClean="0">
                <a:solidFill>
                  <a:srgbClr val="FF0000"/>
                </a:solidFill>
              </a:rPr>
              <a:t>入力不要</a:t>
            </a:r>
            <a:endParaRPr kumimoji="1" lang="ja-JP" altLang="en-US" sz="900" dirty="0">
              <a:solidFill>
                <a:srgbClr val="FF0000"/>
              </a:solidFill>
            </a:endParaRPr>
          </a:p>
        </p:txBody>
      </p:sp>
      <p:sp>
        <p:nvSpPr>
          <p:cNvPr id="11" name="角丸四角形 10"/>
          <p:cNvSpPr/>
          <p:nvPr/>
        </p:nvSpPr>
        <p:spPr>
          <a:xfrm>
            <a:off x="270000" y="1827636"/>
            <a:ext cx="3384376" cy="497082"/>
          </a:xfrm>
          <a:prstGeom prst="roundRect">
            <a:avLst>
              <a:gd name="adj" fmla="val 842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７</a:t>
            </a:r>
            <a:endParaRPr kumimoji="1" lang="ja-JP" altLang="en-US" sz="1200" b="1" dirty="0">
              <a:solidFill>
                <a:srgbClr val="FF0000"/>
              </a:solidFill>
            </a:endParaRPr>
          </a:p>
        </p:txBody>
      </p:sp>
      <p:sp>
        <p:nvSpPr>
          <p:cNvPr id="13" name="テキスト ボックス 12"/>
          <p:cNvSpPr txBox="1"/>
          <p:nvPr/>
        </p:nvSpPr>
        <p:spPr>
          <a:xfrm>
            <a:off x="1104752" y="1226444"/>
            <a:ext cx="962854" cy="180228"/>
          </a:xfrm>
          <a:prstGeom prst="rect">
            <a:avLst/>
          </a:prstGeom>
          <a:noFill/>
          <a:ln>
            <a:solidFill>
              <a:srgbClr val="FF0000"/>
            </a:solidFill>
          </a:ln>
        </p:spPr>
        <p:txBody>
          <a:bodyPr wrap="square" tIns="0" bIns="0" rtlCol="0" anchor="ctr" anchorCtr="0">
            <a:noAutofit/>
          </a:bodyPr>
          <a:lstStyle/>
          <a:p>
            <a:pPr algn="ctr"/>
            <a:r>
              <a:rPr kumimoji="1" lang="ja-JP" altLang="en-US" sz="900" dirty="0" smtClean="0">
                <a:solidFill>
                  <a:srgbClr val="FF0000"/>
                </a:solidFill>
              </a:rPr>
              <a:t>入力不要</a:t>
            </a:r>
            <a:endParaRPr kumimoji="1" lang="ja-JP" altLang="en-US" sz="900" dirty="0">
              <a:solidFill>
                <a:srgbClr val="FF0000"/>
              </a:solidFill>
            </a:endParaRPr>
          </a:p>
        </p:txBody>
      </p:sp>
      <p:sp>
        <p:nvSpPr>
          <p:cNvPr id="15" name="角丸四角形 14"/>
          <p:cNvSpPr/>
          <p:nvPr/>
        </p:nvSpPr>
        <p:spPr>
          <a:xfrm>
            <a:off x="270000" y="2324718"/>
            <a:ext cx="3384376" cy="324000"/>
          </a:xfrm>
          <a:prstGeom prst="roundRect">
            <a:avLst>
              <a:gd name="adj" fmla="val 1083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８</a:t>
            </a:r>
            <a:endParaRPr kumimoji="1" lang="ja-JP" altLang="en-US" sz="1200" b="1" dirty="0">
              <a:solidFill>
                <a:srgbClr val="FF0000"/>
              </a:solidFill>
            </a:endParaRPr>
          </a:p>
        </p:txBody>
      </p:sp>
      <p:sp>
        <p:nvSpPr>
          <p:cNvPr id="19" name="テキスト ボックス 18"/>
          <p:cNvSpPr txBox="1"/>
          <p:nvPr/>
        </p:nvSpPr>
        <p:spPr>
          <a:xfrm>
            <a:off x="2412479" y="1622436"/>
            <a:ext cx="962854" cy="180228"/>
          </a:xfrm>
          <a:prstGeom prst="rect">
            <a:avLst/>
          </a:prstGeom>
          <a:noFill/>
          <a:ln>
            <a:solidFill>
              <a:srgbClr val="FF0000"/>
            </a:solidFill>
          </a:ln>
        </p:spPr>
        <p:txBody>
          <a:bodyPr wrap="square" tIns="0" bIns="0" rtlCol="0" anchor="ctr" anchorCtr="0">
            <a:noAutofit/>
          </a:bodyPr>
          <a:lstStyle/>
          <a:p>
            <a:pPr algn="ctr"/>
            <a:r>
              <a:rPr lang="ja-JP" altLang="en-US" sz="900" dirty="0">
                <a:solidFill>
                  <a:srgbClr val="FF0000"/>
                </a:solidFill>
              </a:rPr>
              <a:t>チェック</a:t>
            </a:r>
            <a:r>
              <a:rPr kumimoji="1" lang="ja-JP" altLang="en-US" sz="900" dirty="0" smtClean="0">
                <a:solidFill>
                  <a:srgbClr val="FF0000"/>
                </a:solidFill>
              </a:rPr>
              <a:t>不要</a:t>
            </a:r>
            <a:endParaRPr kumimoji="1" lang="ja-JP" altLang="en-US" sz="900" dirty="0">
              <a:solidFill>
                <a:srgbClr val="FF0000"/>
              </a:solidFill>
            </a:endParaRPr>
          </a:p>
        </p:txBody>
      </p:sp>
      <p:sp>
        <p:nvSpPr>
          <p:cNvPr id="24" name="角丸四角形 23"/>
          <p:cNvSpPr/>
          <p:nvPr/>
        </p:nvSpPr>
        <p:spPr>
          <a:xfrm>
            <a:off x="3906367" y="3663499"/>
            <a:ext cx="3209160" cy="1165511"/>
          </a:xfrm>
          <a:prstGeom prst="roundRect">
            <a:avLst>
              <a:gd name="adj" fmla="val 1314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8900" indent="-88900"/>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商号</a:t>
            </a:r>
            <a:r>
              <a:rPr lang="ja-JP" altLang="en-US" sz="900" b="1" dirty="0">
                <a:solidFill>
                  <a:prstClr val="black"/>
                </a:solidFill>
                <a:latin typeface="HG丸ｺﾞｼｯｸM-PRO" panose="020F0600000000000000" pitchFamily="50" charset="-128"/>
                <a:ea typeface="HG丸ｺﾞｼｯｸM-PRO" panose="020F0600000000000000" pitchFamily="50" charset="-128"/>
              </a:rPr>
              <a:t>の</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変更の登記</a:t>
            </a:r>
            <a:r>
              <a:rPr lang="ja-JP" altLang="en-US" sz="900" b="1" dirty="0">
                <a:solidFill>
                  <a:prstClr val="black"/>
                </a:solidFill>
                <a:latin typeface="HG丸ｺﾞｼｯｸM-PRO" panose="020F0600000000000000" pitchFamily="50" charset="-128"/>
                <a:ea typeface="HG丸ｺﾞｼｯｸM-PRO" panose="020F0600000000000000" pitchFamily="50" charset="-128"/>
              </a:rPr>
              <a:t>や役員の変更などの登記申請がされている場合は、</a:t>
            </a:r>
            <a:r>
              <a:rPr lang="ja-JP" altLang="en-US" sz="900" b="1" dirty="0">
                <a:solidFill>
                  <a:prstClr val="black"/>
                </a:solidFill>
                <a:latin typeface="+mn-ea"/>
              </a:rPr>
              <a:t>会社・法人の代表者（供託者）に関する</a:t>
            </a:r>
            <a:r>
              <a:rPr lang="ja-JP" altLang="en-US" sz="900" b="1" u="sng" dirty="0">
                <a:solidFill>
                  <a:srgbClr val="FF0000"/>
                </a:solidFill>
                <a:latin typeface="ＭＳ ゴシック" panose="020B0609070205080204" pitchFamily="49" charset="-128"/>
                <a:ea typeface="ＭＳ ゴシック" panose="020B0609070205080204" pitchFamily="49" charset="-128"/>
              </a:rPr>
              <a:t>資格証明書（発行から</a:t>
            </a:r>
            <a:r>
              <a:rPr lang="ja-JP" altLang="en-US" sz="900" b="1" u="sng" dirty="0" smtClean="0">
                <a:solidFill>
                  <a:srgbClr val="FF0000"/>
                </a:solidFill>
                <a:latin typeface="ＭＳ ゴシック" panose="020B0609070205080204" pitchFamily="49" charset="-128"/>
                <a:ea typeface="ＭＳ ゴシック" panose="020B0609070205080204" pitchFamily="49" charset="-128"/>
              </a:rPr>
              <a:t>３か月以内の</a:t>
            </a:r>
            <a:r>
              <a:rPr lang="ja-JP" altLang="en-US" sz="900" b="1" u="sng" dirty="0">
                <a:solidFill>
                  <a:srgbClr val="FF0000"/>
                </a:solidFill>
                <a:latin typeface="ＭＳ ゴシック" panose="020B0609070205080204" pitchFamily="49" charset="-128"/>
                <a:ea typeface="ＭＳ ゴシック" panose="020B0609070205080204" pitchFamily="49" charset="-128"/>
              </a:rPr>
              <a:t>もの）を法務局宛てに</a:t>
            </a:r>
            <a:r>
              <a:rPr lang="ja-JP" altLang="en-US" sz="900" b="1" u="sng" dirty="0" smtClean="0">
                <a:solidFill>
                  <a:srgbClr val="FF0000"/>
                </a:solidFill>
                <a:latin typeface="ＭＳ ゴシック" panose="020B0609070205080204" pitchFamily="49" charset="-128"/>
                <a:ea typeface="ＭＳ ゴシック" panose="020B0609070205080204" pitchFamily="49" charset="-128"/>
              </a:rPr>
              <a:t>郵送する</a:t>
            </a:r>
            <a:r>
              <a:rPr lang="ja-JP" altLang="en-US" sz="900" b="1" u="sng" dirty="0">
                <a:solidFill>
                  <a:srgbClr val="FF0000"/>
                </a:solidFill>
                <a:latin typeface="ＭＳ ゴシック" panose="020B0609070205080204" pitchFamily="49" charset="-128"/>
                <a:ea typeface="ＭＳ ゴシック" panose="020B0609070205080204" pitchFamily="49" charset="-128"/>
              </a:rPr>
              <a:t>必要</a:t>
            </a:r>
            <a:r>
              <a:rPr lang="ja-JP" altLang="en-US" sz="900" b="1" dirty="0">
                <a:solidFill>
                  <a:prstClr val="black"/>
                </a:solidFill>
                <a:latin typeface="HG丸ｺﾞｼｯｸM-PRO" panose="020F0600000000000000" pitchFamily="50" charset="-128"/>
                <a:ea typeface="HG丸ｺﾞｼｯｸM-PRO" panose="020F0600000000000000" pitchFamily="50" charset="-128"/>
              </a:rPr>
              <a:t>がありますので</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、チェック</a:t>
            </a:r>
            <a:r>
              <a:rPr lang="ja-JP" altLang="en-US" sz="900" b="1" dirty="0">
                <a:solidFill>
                  <a:prstClr val="black"/>
                </a:solidFill>
                <a:latin typeface="HG丸ｺﾞｼｯｸM-PRO" panose="020F0600000000000000" pitchFamily="50" charset="-128"/>
                <a:ea typeface="HG丸ｺﾞｼｯｸM-PRO" panose="020F0600000000000000" pitchFamily="50" charset="-128"/>
              </a:rPr>
              <a:t>を入れてください。</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pPr marL="88900" indent="-88900"/>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この</a:t>
            </a:r>
            <a:r>
              <a:rPr lang="ja-JP" altLang="en-US" sz="900" b="1" dirty="0">
                <a:solidFill>
                  <a:prstClr val="black"/>
                </a:solidFill>
                <a:latin typeface="HG丸ｺﾞｼｯｸM-PRO" panose="020F0600000000000000" pitchFamily="50" charset="-128"/>
                <a:ea typeface="HG丸ｺﾞｼｯｸM-PRO" panose="020F0600000000000000" pitchFamily="50" charset="-128"/>
              </a:rPr>
              <a:t>場合に</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６ </a:t>
            </a:r>
            <a:r>
              <a:rPr lang="ja-JP" altLang="en-US" sz="900" b="1" dirty="0">
                <a:solidFill>
                  <a:prstClr val="black"/>
                </a:solidFill>
                <a:latin typeface="HG丸ｺﾞｼｯｸM-PRO" panose="020F0600000000000000" pitchFamily="50" charset="-128"/>
                <a:ea typeface="HG丸ｺﾞｼｯｸM-PRO" panose="020F0600000000000000" pitchFamily="50" charset="-128"/>
              </a:rPr>
              <a:t>送付する添付</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書面</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欄にも</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チェックを入れてください。</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3926385" y="3258468"/>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登記事項証明書の提示</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4048478" y="4871346"/>
            <a:ext cx="3142591" cy="941525"/>
            <a:chOff x="4056375" y="9480615"/>
            <a:chExt cx="3046762" cy="798578"/>
          </a:xfrm>
        </p:grpSpPr>
        <p:sp>
          <p:nvSpPr>
            <p:cNvPr id="27" name="角丸四角形 26"/>
            <p:cNvSpPr/>
            <p:nvPr/>
          </p:nvSpPr>
          <p:spPr>
            <a:xfrm>
              <a:off x="4056375" y="9480615"/>
              <a:ext cx="3046762" cy="798578"/>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4056375" y="9507906"/>
              <a:ext cx="3038407" cy="771285"/>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ctr" anchorCtr="0">
              <a:sp3d extrusionH="57150">
                <a:bevelT w="38100" h="38100"/>
              </a:sp3d>
            </a:bodyPr>
            <a:lstStyle/>
            <a:p>
              <a:pPr marL="88900" indent="-88900"/>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商号の変更登記や役員の変更などの登記申請がされていない場合は、法務局において会社の代表者を確認することができるため、</a:t>
              </a:r>
              <a:r>
                <a:rPr lang="ja-JP" altLang="en-US" sz="900" b="1" dirty="0" smtClean="0">
                  <a:solidFill>
                    <a:prstClr val="black"/>
                  </a:solidFill>
                  <a:latin typeface="+mn-ea"/>
                </a:rPr>
                <a:t>会社・法人の代表者（供託者）に関する</a:t>
              </a:r>
              <a:r>
                <a:rPr lang="ja-JP" altLang="en-US" sz="900" b="1" u="sng" dirty="0" smtClean="0">
                  <a:solidFill>
                    <a:srgbClr val="0070C0"/>
                  </a:solidFill>
                  <a:latin typeface="ＭＳ ゴシック" panose="020B0609070205080204" pitchFamily="49" charset="-128"/>
                  <a:ea typeface="ＭＳ ゴシック" panose="020B0609070205080204" pitchFamily="49" charset="-128"/>
                </a:rPr>
                <a:t>資格証明書を法務局に提出する必要はありません。</a:t>
              </a:r>
              <a:endParaRPr lang="en-US" altLang="ja-JP" sz="900" b="1" dirty="0">
                <a:solidFill>
                  <a:srgbClr val="0070C0"/>
                </a:solidFill>
                <a:latin typeface="HG丸ｺﾞｼｯｸM-PRO" panose="020F0600000000000000" pitchFamily="50" charset="-128"/>
                <a:ea typeface="HG丸ｺﾞｼｯｸM-PRO" panose="020F0600000000000000" pitchFamily="50" charset="-128"/>
              </a:endParaRPr>
            </a:p>
          </p:txBody>
        </p:sp>
      </p:grpSp>
      <p:sp>
        <p:nvSpPr>
          <p:cNvPr id="29" name="角丸四角形 28"/>
          <p:cNvSpPr/>
          <p:nvPr/>
        </p:nvSpPr>
        <p:spPr>
          <a:xfrm>
            <a:off x="3913738" y="6268606"/>
            <a:ext cx="3209160" cy="1125816"/>
          </a:xfrm>
          <a:prstGeom prst="roundRect">
            <a:avLst>
              <a:gd name="adj" fmla="val 9758"/>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　手続完了時にお渡しする供託書正本の</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受け取り</a:t>
            </a:r>
            <a:r>
              <a:rPr lang="ja-JP" altLang="en-US" sz="900" dirty="0">
                <a:solidFill>
                  <a:schemeClr val="tx1"/>
                </a:solidFill>
                <a:latin typeface="HG丸ｺﾞｼｯｸM-PRO" panose="020F0600000000000000" pitchFamily="50" charset="-128"/>
                <a:ea typeface="HG丸ｺﾞｼｯｸM-PRO" panose="020F0600000000000000" pitchFamily="50" charset="-128"/>
              </a:rPr>
              <a:t>方法を選択してください。</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受け取り</a:t>
            </a:r>
            <a:r>
              <a:rPr lang="ja-JP" altLang="en-US" sz="900" dirty="0">
                <a:solidFill>
                  <a:schemeClr val="tx1"/>
                </a:solidFill>
                <a:latin typeface="HG丸ｺﾞｼｯｸM-PRO" panose="020F0600000000000000" pitchFamily="50" charset="-128"/>
                <a:ea typeface="HG丸ｺﾞｼｯｸM-PRO" panose="020F0600000000000000" pitchFamily="50" charset="-128"/>
              </a:rPr>
              <a:t>の方法に</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は、法務局</a:t>
            </a:r>
            <a:r>
              <a:rPr lang="ja-JP" altLang="en-US" sz="900" dirty="0">
                <a:solidFill>
                  <a:schemeClr val="tx1"/>
                </a:solidFill>
                <a:latin typeface="HG丸ｺﾞｼｯｸM-PRO" panose="020F0600000000000000" pitchFamily="50" charset="-128"/>
                <a:ea typeface="HG丸ｺﾞｼｯｸM-PRO" panose="020F0600000000000000" pitchFamily="50" charset="-128"/>
              </a:rPr>
              <a:t>の窓口で受け取る方法と郵送で受け取る方法があります。</a:t>
            </a:r>
          </a:p>
          <a:p>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900" b="1" u="sng" dirty="0" smtClean="0">
                <a:solidFill>
                  <a:schemeClr val="tx1"/>
                </a:solidFill>
                <a:latin typeface="+mn-ea"/>
              </a:rPr>
              <a:t>郵送</a:t>
            </a:r>
            <a:r>
              <a:rPr lang="ja-JP" altLang="en-US" sz="900" b="1" u="sng" dirty="0">
                <a:solidFill>
                  <a:schemeClr val="tx1"/>
                </a:solidFill>
                <a:latin typeface="+mn-ea"/>
              </a:rPr>
              <a:t>での受け取りを希望される場合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u="sng" dirty="0" smtClean="0">
                <a:solidFill>
                  <a:srgbClr val="FF0000"/>
                </a:solidFill>
                <a:latin typeface="+mn-ea"/>
              </a:rPr>
              <a:t>送付用</a:t>
            </a:r>
            <a:r>
              <a:rPr lang="ja-JP" altLang="en-US" sz="900" u="sng" dirty="0">
                <a:solidFill>
                  <a:srgbClr val="FF0000"/>
                </a:solidFill>
                <a:latin typeface="+mn-ea"/>
              </a:rPr>
              <a:t>の</a:t>
            </a:r>
            <a:r>
              <a:rPr lang="ja-JP" altLang="en-US" sz="900" b="1" u="sng" dirty="0">
                <a:solidFill>
                  <a:srgbClr val="FF0000"/>
                </a:solidFill>
                <a:latin typeface="+mn-ea"/>
              </a:rPr>
              <a:t>封筒と切手</a:t>
            </a:r>
            <a:r>
              <a:rPr lang="ja-JP" altLang="en-US" sz="900" u="sng" dirty="0" smtClean="0">
                <a:solidFill>
                  <a:srgbClr val="FF0000"/>
                </a:solidFill>
                <a:latin typeface="+mn-ea"/>
              </a:rPr>
              <a:t>を</a:t>
            </a:r>
            <a:r>
              <a:rPr lang="ja-JP" altLang="en-US" sz="900" b="1" u="sng" dirty="0" smtClean="0">
                <a:solidFill>
                  <a:srgbClr val="FF0000"/>
                </a:solidFill>
                <a:latin typeface="+mn-ea"/>
              </a:rPr>
              <a:t>法務局宛てに送付</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してください。</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0" name="角丸四角形 29"/>
          <p:cNvSpPr/>
          <p:nvPr/>
        </p:nvSpPr>
        <p:spPr>
          <a:xfrm>
            <a:off x="3926385" y="5925386"/>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　供託書正本の受領方法</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602679" y="3937177"/>
            <a:ext cx="2719017" cy="360040"/>
          </a:xfrm>
          <a:prstGeom prst="roundRect">
            <a:avLst>
              <a:gd name="adj" fmla="val 1083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９</a:t>
            </a:r>
            <a:endParaRPr kumimoji="1" lang="ja-JP" altLang="en-US" sz="1200" b="1" dirty="0">
              <a:solidFill>
                <a:srgbClr val="FF0000"/>
              </a:solidFill>
            </a:endParaRPr>
          </a:p>
        </p:txBody>
      </p:sp>
      <p:sp>
        <p:nvSpPr>
          <p:cNvPr id="32" name="角丸四角形 31"/>
          <p:cNvSpPr/>
          <p:nvPr/>
        </p:nvSpPr>
        <p:spPr>
          <a:xfrm>
            <a:off x="3906367" y="7911971"/>
            <a:ext cx="3209160" cy="720080"/>
          </a:xfrm>
          <a:prstGeom prst="roundRect">
            <a:avLst>
              <a:gd name="adj" fmla="val 9758"/>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　申請者情報として登録した氏名及び連絡先電話番号が反映されます。</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変更</a:t>
            </a:r>
            <a:r>
              <a:rPr lang="ja-JP" altLang="en-US" sz="900" dirty="0">
                <a:solidFill>
                  <a:schemeClr val="tx1"/>
                </a:solidFill>
                <a:latin typeface="HG丸ｺﾞｼｯｸM-PRO" panose="020F0600000000000000" pitchFamily="50" charset="-128"/>
                <a:ea typeface="HG丸ｺﾞｼｯｸM-PRO" panose="020F0600000000000000" pitchFamily="50" charset="-128"/>
              </a:rPr>
              <a:t>する場合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は、申請者</a:t>
            </a:r>
            <a:r>
              <a:rPr lang="ja-JP" altLang="en-US" sz="900" dirty="0">
                <a:solidFill>
                  <a:schemeClr val="tx1"/>
                </a:solidFill>
                <a:latin typeface="HG丸ｺﾞｼｯｸM-PRO" panose="020F0600000000000000" pitchFamily="50" charset="-128"/>
                <a:ea typeface="HG丸ｺﾞｼｯｸM-PRO" panose="020F0600000000000000" pitchFamily="50" charset="-128"/>
              </a:rPr>
              <a:t>情報</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登録の</a:t>
            </a:r>
            <a:r>
              <a:rPr lang="ja-JP" altLang="en-US" sz="900" dirty="0">
                <a:solidFill>
                  <a:schemeClr val="tx1"/>
                </a:solidFill>
                <a:latin typeface="HG丸ｺﾞｼｯｸM-PRO" panose="020F0600000000000000" pitchFamily="50" charset="-128"/>
                <a:ea typeface="HG丸ｺﾞｼｯｸM-PRO" panose="020F0600000000000000" pitchFamily="50" charset="-128"/>
              </a:rPr>
              <a:t>内容を変更してください。</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3" name="角丸四角形 32"/>
          <p:cNvSpPr/>
          <p:nvPr/>
        </p:nvSpPr>
        <p:spPr>
          <a:xfrm>
            <a:off x="3926385" y="7506940"/>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3600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　連絡先情報</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3906368" y="1098228"/>
            <a:ext cx="3209160" cy="565072"/>
          </a:xfrm>
          <a:prstGeom prst="roundRect">
            <a:avLst>
              <a:gd name="adj" fmla="val 10173"/>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供託する金額を半角英数文字で入力してください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桁</a:t>
            </a:r>
            <a:r>
              <a:rPr lang="ja-JP" altLang="en-US" sz="900" dirty="0">
                <a:solidFill>
                  <a:schemeClr val="tx1"/>
                </a:solidFill>
                <a:latin typeface="HG丸ｺﾞｼｯｸM-PRO" panose="020F0600000000000000" pitchFamily="50" charset="-128"/>
                <a:ea typeface="HG丸ｺﾞｼｯｸM-PRO" panose="020F0600000000000000" pitchFamily="50" charset="-128"/>
              </a:rPr>
              <a:t>区切りのコンマは入力不要です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3926385" y="687146"/>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供託金額</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270000" y="738188"/>
            <a:ext cx="2651718" cy="180020"/>
          </a:xfrm>
          <a:prstGeom prst="roundRect">
            <a:avLst>
              <a:gd name="adj" fmla="val 9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５</a:t>
            </a:r>
            <a:endParaRPr kumimoji="1" lang="ja-JP" altLang="en-US" sz="1200" b="1" dirty="0">
              <a:solidFill>
                <a:srgbClr val="FF0000"/>
              </a:solidFill>
            </a:endParaRPr>
          </a:p>
        </p:txBody>
      </p:sp>
      <p:grpSp>
        <p:nvGrpSpPr>
          <p:cNvPr id="37" name="グループ化 36"/>
          <p:cNvGrpSpPr/>
          <p:nvPr/>
        </p:nvGrpSpPr>
        <p:grpSpPr>
          <a:xfrm>
            <a:off x="3913738" y="8718410"/>
            <a:ext cx="3194417" cy="535977"/>
            <a:chOff x="3975253" y="8976124"/>
            <a:chExt cx="3121262" cy="806673"/>
          </a:xfrm>
        </p:grpSpPr>
        <p:sp>
          <p:nvSpPr>
            <p:cNvPr id="41" name="角丸四角形 40"/>
            <p:cNvSpPr/>
            <p:nvPr/>
          </p:nvSpPr>
          <p:spPr>
            <a:xfrm>
              <a:off x="4049753" y="9011055"/>
              <a:ext cx="3046762" cy="771742"/>
            </a:xfrm>
            <a:prstGeom prst="roundRect">
              <a:avLst>
                <a:gd name="adj" fmla="val 0"/>
              </a:avLst>
            </a:prstGeom>
            <a:solidFill>
              <a:schemeClr val="bg1">
                <a:lumMod val="65000"/>
              </a:schemeClr>
            </a:solidFill>
            <a:ln w="9525">
              <a:solidFill>
                <a:schemeClr val="accent6"/>
              </a:solid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41"/>
            <p:cNvSpPr/>
            <p:nvPr/>
          </p:nvSpPr>
          <p:spPr>
            <a:xfrm>
              <a:off x="3975253" y="8976124"/>
              <a:ext cx="3038407" cy="694965"/>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申請内容等について、法務局から問い合わせる場合の連絡先となる担当者の氏名・連絡先を入力してください。</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08282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89" y="7937679"/>
            <a:ext cx="5553125" cy="2018841"/>
          </a:xfrm>
          <a:prstGeom prst="rect">
            <a:avLst/>
          </a:prstGeom>
          <a:ln>
            <a:solidFill>
              <a:schemeClr val="tx1"/>
            </a:solidFill>
          </a:ln>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10</a:t>
            </a:fld>
            <a:endParaRPr lang="ja-JP" altLang="en-US" dirty="0"/>
          </a:p>
        </p:txBody>
      </p:sp>
      <p:sp>
        <p:nvSpPr>
          <p:cNvPr id="42" name="角丸四角形 41"/>
          <p:cNvSpPr/>
          <p:nvPr/>
        </p:nvSpPr>
        <p:spPr>
          <a:xfrm>
            <a:off x="451515" y="594172"/>
            <a:ext cx="6569475" cy="4320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必要事項を全て入力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し終わったら、</a:t>
            </a:r>
            <a:r>
              <a:rPr lang="en-US" altLang="ja-JP" sz="1050" b="1" dirty="0" smtClean="0">
                <a:solidFill>
                  <a:schemeClr val="tx1"/>
                </a:solidFill>
                <a:latin typeface="+mn-ea"/>
              </a:rPr>
              <a:t>『 </a:t>
            </a:r>
            <a:r>
              <a:rPr lang="ja-JP" altLang="en-US" sz="1050" b="1" dirty="0" smtClean="0">
                <a:solidFill>
                  <a:schemeClr val="tx1"/>
                </a:solidFill>
                <a:latin typeface="+mn-ea"/>
              </a:rPr>
              <a:t>次</a:t>
            </a:r>
            <a:r>
              <a:rPr lang="ja-JP" altLang="en-US" sz="1050" b="1" dirty="0">
                <a:solidFill>
                  <a:schemeClr val="tx1"/>
                </a:solidFill>
                <a:latin typeface="+mn-ea"/>
              </a:rPr>
              <a:t>へ </a:t>
            </a:r>
            <a:r>
              <a:rPr lang="en-US" altLang="ja-JP" sz="1050" b="1" dirty="0" smtClean="0">
                <a:solidFill>
                  <a:schemeClr val="tx1"/>
                </a:solidFill>
                <a:latin typeface="+mn-ea"/>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クリックしてください。</a:t>
            </a:r>
            <a:endParaRPr lang="en-US" altLang="ja-JP"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83983"/>
          <a:stretch/>
        </p:blipFill>
        <p:spPr>
          <a:xfrm>
            <a:off x="895475" y="1440439"/>
            <a:ext cx="5880697" cy="1644558"/>
          </a:xfrm>
          <a:prstGeom prst="rect">
            <a:avLst/>
          </a:prstGeom>
          <a:ln>
            <a:solidFill>
              <a:schemeClr val="tx1"/>
            </a:solidFill>
          </a:ln>
        </p:spPr>
      </p:pic>
      <p:sp>
        <p:nvSpPr>
          <p:cNvPr id="51" name="正方形/長方形 50"/>
          <p:cNvSpPr/>
          <p:nvPr/>
        </p:nvSpPr>
        <p:spPr>
          <a:xfrm>
            <a:off x="2509437" y="2591887"/>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451515" y="3506011"/>
            <a:ext cx="6569475" cy="81084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入力内容の確認画面が表示されます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050" dirty="0">
                <a:solidFill>
                  <a:schemeClr val="tx1"/>
                </a:solidFill>
                <a:latin typeface="HG丸ｺﾞｼｯｸM-PRO" panose="020F0600000000000000" pitchFamily="50" charset="-128"/>
                <a:ea typeface="HG丸ｺﾞｼｯｸM-PRO" panose="020F0600000000000000" pitchFamily="50" charset="-128"/>
              </a:rPr>
              <a:t>に誤りがないか確認の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上、画面下</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a:t>
            </a:r>
            <a:r>
              <a:rPr lang="en-US" altLang="ja-JP" sz="1050" b="1" dirty="0">
                <a:solidFill>
                  <a:schemeClr val="tx1"/>
                </a:solidFill>
                <a:latin typeface="+mn-ea"/>
              </a:rPr>
              <a:t>『</a:t>
            </a:r>
            <a:r>
              <a:rPr lang="ja-JP" altLang="en-US" sz="1050" b="1" dirty="0">
                <a:solidFill>
                  <a:schemeClr val="tx1"/>
                </a:solidFill>
                <a:latin typeface="+mn-ea"/>
              </a:rPr>
              <a:t> 確定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sz="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内容</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を修正する場合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050" b="1"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戻る（申請書作成）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6" name="角丸四角形 85"/>
          <p:cNvSpPr/>
          <p:nvPr/>
        </p:nvSpPr>
        <p:spPr>
          <a:xfrm>
            <a:off x="451515" y="6749470"/>
            <a:ext cx="6569475" cy="62621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納付情報入力画面が表示されます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ので、供託者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氏名を</a:t>
            </a:r>
            <a:r>
              <a:rPr lang="ja-JP" altLang="en-US" sz="1050" b="1" dirty="0">
                <a:solidFill>
                  <a:srgbClr val="FF0000"/>
                </a:solidFill>
                <a:latin typeface="+mn-ea"/>
              </a:rPr>
              <a:t>全角カナ</a:t>
            </a:r>
            <a:r>
              <a:rPr lang="ja-JP" altLang="en-US" sz="1050" b="1" dirty="0" smtClean="0">
                <a:solidFill>
                  <a:srgbClr val="FF0000"/>
                </a:solidFill>
                <a:latin typeface="+mn-ea"/>
              </a:rPr>
              <a:t>文字で</a:t>
            </a:r>
            <a:r>
              <a:rPr lang="ja-JP" altLang="en-US" sz="1050" b="1" dirty="0">
                <a:solidFill>
                  <a:srgbClr val="FF0000"/>
                </a:solidFill>
                <a:latin typeface="+mn-ea"/>
              </a:rPr>
              <a:t>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a:t>
            </a:r>
            <a:r>
              <a:rPr lang="en-US" altLang="ja-JP" sz="1050" b="1"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確定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1" name="角丸四角形 90"/>
          <p:cNvSpPr/>
          <p:nvPr/>
        </p:nvSpPr>
        <p:spPr>
          <a:xfrm>
            <a:off x="719089" y="7163689"/>
            <a:ext cx="6157886" cy="299706"/>
          </a:xfrm>
          <a:prstGeom prst="roundRect">
            <a:avLst>
              <a:gd name="adj" fmla="val 0"/>
            </a:avLst>
          </a:prstGeom>
          <a:noFill/>
          <a:ln w="952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2" name="正方形/長方形 91"/>
          <p:cNvSpPr/>
          <p:nvPr/>
        </p:nvSpPr>
        <p:spPr>
          <a:xfrm>
            <a:off x="2525063" y="9523612"/>
            <a:ext cx="1330401" cy="287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124447" y="9198007"/>
            <a:ext cx="2438384" cy="187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smtClean="0">
                <a:solidFill>
                  <a:schemeClr val="tx1"/>
                </a:solidFill>
                <a:latin typeface="ＤＨＰ平成ゴシックW5" panose="020B0500000000000000" pitchFamily="50" charset="-128"/>
                <a:ea typeface="ＤＨＰ平成ゴシックW5" panose="020B0500000000000000" pitchFamily="50" charset="-128"/>
              </a:rPr>
              <a:t>ホウムタロウ</a:t>
            </a:r>
            <a:endParaRPr kumimoji="1" lang="ja-JP" altLang="en-US" sz="1000" b="1" dirty="0">
              <a:solidFill>
                <a:schemeClr val="tx1"/>
              </a:solidFill>
              <a:latin typeface="ＤＨＰ平成ゴシックW5" panose="020B0500000000000000" pitchFamily="50" charset="-128"/>
              <a:ea typeface="ＤＨＰ平成ゴシックW5" panose="020B0500000000000000"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t="81440"/>
          <a:stretch/>
        </p:blipFill>
        <p:spPr>
          <a:xfrm>
            <a:off x="923263" y="4556281"/>
            <a:ext cx="5852909" cy="1944793"/>
          </a:xfrm>
          <a:prstGeom prst="rect">
            <a:avLst/>
          </a:prstGeom>
          <a:ln>
            <a:solidFill>
              <a:schemeClr val="tx1"/>
            </a:solidFill>
          </a:ln>
        </p:spPr>
      </p:pic>
      <p:sp>
        <p:nvSpPr>
          <p:cNvPr id="104" name="正方形/長方形 103"/>
          <p:cNvSpPr/>
          <p:nvPr/>
        </p:nvSpPr>
        <p:spPr>
          <a:xfrm>
            <a:off x="2238220" y="5949854"/>
            <a:ext cx="1438972" cy="338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02500" y="7489236"/>
            <a:ext cx="6336704" cy="261610"/>
          </a:xfrm>
          <a:prstGeom prst="rect">
            <a:avLst/>
          </a:prstGeom>
          <a:noFill/>
        </p:spPr>
        <p:txBody>
          <a:bodyPr wrap="square" rtlCol="0">
            <a:spAutoFit/>
          </a:bodyPr>
          <a:lstStyle/>
          <a:p>
            <a:pPr marL="88900" lvl="0" indent="-88900"/>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氏名に</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小文字</a:t>
            </a:r>
            <a:r>
              <a:rPr lang="ja-JP" altLang="en-US" sz="1100" dirty="0">
                <a:solidFill>
                  <a:prstClr val="black"/>
                </a:solidFill>
                <a:latin typeface="HG丸ｺﾞｼｯｸM-PRO" panose="020F0600000000000000" pitchFamily="50" charset="-128"/>
                <a:ea typeface="HG丸ｺﾞｼｯｸM-PRO" panose="020F0600000000000000" pitchFamily="50" charset="-128"/>
              </a:rPr>
              <a:t>が含まれる場合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a:t>
            </a:r>
            <a:r>
              <a:rPr lang="ja-JP" altLang="en-US" sz="1100" b="1" u="sng" dirty="0" smtClean="0">
                <a:solidFill>
                  <a:srgbClr val="FF0000"/>
                </a:solidFill>
                <a:latin typeface="HG丸ｺﾞｼｯｸM-PRO" panose="020F0600000000000000" pitchFamily="50" charset="-128"/>
                <a:ea typeface="HG丸ｺﾞｼｯｸM-PRO" panose="020F0600000000000000" pitchFamily="50" charset="-128"/>
              </a:rPr>
              <a:t>大文字</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rPr>
              <a:t>に変換</a:t>
            </a:r>
            <a:r>
              <a:rPr lang="ja-JP" altLang="en-US" sz="1100" dirty="0">
                <a:solidFill>
                  <a:prstClr val="black"/>
                </a:solidFill>
                <a:latin typeface="HG丸ｺﾞｼｯｸM-PRO" panose="020F0600000000000000" pitchFamily="50" charset="-128"/>
                <a:ea typeface="HG丸ｺﾞｼｯｸM-PRO" panose="020F0600000000000000" pitchFamily="50" charset="-128"/>
              </a:rPr>
              <a:t>した上で入力してください</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71495" y="409506"/>
            <a:ext cx="360040" cy="369332"/>
          </a:xfrm>
          <a:prstGeom prst="rect">
            <a:avLst/>
          </a:prstGeom>
          <a:noFill/>
        </p:spPr>
        <p:txBody>
          <a:bodyPr wrap="square" rtlCol="0">
            <a:spAutoFit/>
          </a:bodyPr>
          <a:lstStyle/>
          <a:p>
            <a:r>
              <a:rPr kumimoji="1" lang="ja-JP" altLang="en-US" b="1" dirty="0" smtClean="0">
                <a:solidFill>
                  <a:srgbClr val="FF0000"/>
                </a:solidFill>
              </a:rPr>
              <a:t>④</a:t>
            </a:r>
            <a:endParaRPr kumimoji="1" lang="ja-JP" altLang="en-US" b="1" dirty="0">
              <a:solidFill>
                <a:srgbClr val="FF0000"/>
              </a:solidFill>
            </a:endParaRPr>
          </a:p>
        </p:txBody>
      </p:sp>
      <p:sp>
        <p:nvSpPr>
          <p:cNvPr id="19" name="テキスト ボックス 18"/>
          <p:cNvSpPr txBox="1"/>
          <p:nvPr/>
        </p:nvSpPr>
        <p:spPr>
          <a:xfrm>
            <a:off x="271495" y="3354872"/>
            <a:ext cx="360040" cy="369332"/>
          </a:xfrm>
          <a:prstGeom prst="rect">
            <a:avLst/>
          </a:prstGeom>
          <a:noFill/>
        </p:spPr>
        <p:txBody>
          <a:bodyPr wrap="square" rtlCol="0">
            <a:spAutoFit/>
          </a:bodyPr>
          <a:lstStyle/>
          <a:p>
            <a:r>
              <a:rPr kumimoji="1" lang="ja-JP" altLang="en-US" b="1" dirty="0" smtClean="0">
                <a:solidFill>
                  <a:srgbClr val="FF0000"/>
                </a:solidFill>
              </a:rPr>
              <a:t>⑤</a:t>
            </a:r>
            <a:endParaRPr kumimoji="1" lang="ja-JP" altLang="en-US" b="1" dirty="0">
              <a:solidFill>
                <a:srgbClr val="FF0000"/>
              </a:solidFill>
            </a:endParaRPr>
          </a:p>
        </p:txBody>
      </p:sp>
      <p:sp>
        <p:nvSpPr>
          <p:cNvPr id="20" name="右矢印 19"/>
          <p:cNvSpPr/>
          <p:nvPr/>
        </p:nvSpPr>
        <p:spPr>
          <a:xfrm rot="10800000">
            <a:off x="3755226" y="2624912"/>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137711" y="2541651"/>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2" name="右矢印 21"/>
          <p:cNvSpPr/>
          <p:nvPr/>
        </p:nvSpPr>
        <p:spPr>
          <a:xfrm rot="10800000">
            <a:off x="3840556" y="6014731"/>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223041" y="5931470"/>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4" name="右矢印 23"/>
          <p:cNvSpPr/>
          <p:nvPr/>
        </p:nvSpPr>
        <p:spPr>
          <a:xfrm rot="10800000">
            <a:off x="3934395" y="9566566"/>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316880" y="948330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6" name="テキスト ボックス 25"/>
          <p:cNvSpPr txBox="1"/>
          <p:nvPr/>
        </p:nvSpPr>
        <p:spPr>
          <a:xfrm>
            <a:off x="242460" y="6611976"/>
            <a:ext cx="360040" cy="369332"/>
          </a:xfrm>
          <a:prstGeom prst="rect">
            <a:avLst/>
          </a:prstGeom>
          <a:noFill/>
        </p:spPr>
        <p:txBody>
          <a:bodyPr wrap="square" rtlCol="0">
            <a:spAutoFit/>
          </a:bodyPr>
          <a:lstStyle/>
          <a:p>
            <a:r>
              <a:rPr kumimoji="1" lang="ja-JP" altLang="en-US" b="1" dirty="0" smtClean="0">
                <a:solidFill>
                  <a:srgbClr val="FF0000"/>
                </a:solidFill>
              </a:rPr>
              <a:t>⑥</a:t>
            </a:r>
            <a:endParaRPr kumimoji="1" lang="ja-JP" altLang="en-US" b="1" dirty="0">
              <a:solidFill>
                <a:srgbClr val="FF0000"/>
              </a:solidFill>
            </a:endParaRPr>
          </a:p>
        </p:txBody>
      </p:sp>
    </p:spTree>
    <p:extLst>
      <p:ext uri="{BB962C8B-B14F-4D97-AF65-F5344CB8AC3E}">
        <p14:creationId xmlns:p14="http://schemas.microsoft.com/office/powerpoint/2010/main" val="423099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11</a:t>
            </a:fld>
            <a:endParaRPr lang="ja-JP" altLang="en-US" dirty="0"/>
          </a:p>
        </p:txBody>
      </p:sp>
      <p:sp>
        <p:nvSpPr>
          <p:cNvPr id="25" name="角丸四角形 24"/>
          <p:cNvSpPr/>
          <p:nvPr/>
        </p:nvSpPr>
        <p:spPr>
          <a:xfrm>
            <a:off x="454682" y="3585444"/>
            <a:ext cx="6684213" cy="37221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以上で申請情報の送信手続は終了です</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画面</a:t>
            </a:r>
            <a:r>
              <a:rPr lang="ja-JP" altLang="en-US" sz="1000" dirty="0">
                <a:solidFill>
                  <a:schemeClr val="tx1"/>
                </a:solidFill>
                <a:latin typeface="HG丸ｺﾞｼｯｸM-PRO" panose="020F0600000000000000" pitchFamily="50" charset="-128"/>
                <a:ea typeface="HG丸ｺﾞｼｯｸM-PRO" panose="020F0600000000000000" pitchFamily="50" charset="-128"/>
              </a:rPr>
              <a:t>上段メニューバーからログアウトすることができます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角丸四角形 25"/>
          <p:cNvSpPr/>
          <p:nvPr/>
        </p:nvSpPr>
        <p:spPr>
          <a:xfrm>
            <a:off x="433387" y="648847"/>
            <a:ext cx="6684213" cy="4953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送信確認画面が表示されます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ので、表示</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された内容を確認の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上、</a:t>
            </a:r>
            <a:r>
              <a:rPr lang="en-US" altLang="ja-JP" sz="1000" b="1" dirty="0" smtClean="0">
                <a:solidFill>
                  <a:schemeClr val="tx1"/>
                </a:solidFill>
                <a:latin typeface="+mn-ea"/>
                <a:cs typeface="メイリオ" panose="020B0604030504040204" pitchFamily="50" charset="-128"/>
              </a:rPr>
              <a:t>『</a:t>
            </a:r>
            <a:r>
              <a:rPr lang="ja-JP" altLang="en-US" sz="1000" b="1" dirty="0">
                <a:solidFill>
                  <a:schemeClr val="tx1"/>
                </a:solidFill>
                <a:latin typeface="+mn-ea"/>
                <a:cs typeface="メイリオ" panose="020B0604030504040204" pitchFamily="50" charset="-128"/>
              </a:rPr>
              <a:t>送信実行</a:t>
            </a:r>
            <a:r>
              <a:rPr lang="en-US" altLang="ja-JP" sz="1000" b="1" dirty="0">
                <a:solidFill>
                  <a:schemeClr val="tx1"/>
                </a:solidFill>
                <a:latin typeface="+mn-ea"/>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をクリックしてください。</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29" y="1318276"/>
            <a:ext cx="5263127" cy="2098305"/>
          </a:xfrm>
          <a:prstGeom prst="rect">
            <a:avLst/>
          </a:prstGeom>
          <a:ln>
            <a:solidFill>
              <a:schemeClr val="tx1"/>
            </a:solidFill>
          </a:ln>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971" y="4722185"/>
            <a:ext cx="5405637" cy="2020187"/>
          </a:xfrm>
          <a:prstGeom prst="rect">
            <a:avLst/>
          </a:prstGeom>
          <a:ln>
            <a:solidFill>
              <a:schemeClr val="tx1"/>
            </a:solidFill>
          </a:ln>
        </p:spPr>
      </p:pic>
      <p:sp>
        <p:nvSpPr>
          <p:cNvPr id="36" name="正方形/長方形 35"/>
          <p:cNvSpPr/>
          <p:nvPr/>
        </p:nvSpPr>
        <p:spPr>
          <a:xfrm>
            <a:off x="2593503" y="3035568"/>
            <a:ext cx="1259136" cy="286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6"/>
          <p:cNvSpPr txBox="1"/>
          <p:nvPr/>
        </p:nvSpPr>
        <p:spPr>
          <a:xfrm>
            <a:off x="3276575" y="6032346"/>
            <a:ext cx="1152128" cy="288032"/>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sp>
        <p:nvSpPr>
          <p:cNvPr id="13" name="テキスト ボックス 12"/>
          <p:cNvSpPr txBox="1"/>
          <p:nvPr/>
        </p:nvSpPr>
        <p:spPr>
          <a:xfrm>
            <a:off x="252239" y="462945"/>
            <a:ext cx="360040" cy="369332"/>
          </a:xfrm>
          <a:prstGeom prst="rect">
            <a:avLst/>
          </a:prstGeom>
          <a:noFill/>
        </p:spPr>
        <p:txBody>
          <a:bodyPr wrap="square" rtlCol="0">
            <a:spAutoFit/>
          </a:bodyPr>
          <a:lstStyle/>
          <a:p>
            <a:r>
              <a:rPr kumimoji="1" lang="ja-JP" altLang="en-US" b="1" dirty="0" smtClean="0">
                <a:solidFill>
                  <a:srgbClr val="FF0000"/>
                </a:solidFill>
              </a:rPr>
              <a:t>⑦</a:t>
            </a:r>
            <a:endParaRPr kumimoji="1" lang="ja-JP" altLang="en-US" b="1" dirty="0">
              <a:solidFill>
                <a:srgbClr val="FF0000"/>
              </a:solidFill>
            </a:endParaRPr>
          </a:p>
        </p:txBody>
      </p:sp>
      <p:sp>
        <p:nvSpPr>
          <p:cNvPr id="14" name="テキスト ボックス 13"/>
          <p:cNvSpPr txBox="1"/>
          <p:nvPr/>
        </p:nvSpPr>
        <p:spPr>
          <a:xfrm>
            <a:off x="252239" y="3357164"/>
            <a:ext cx="360040" cy="369332"/>
          </a:xfrm>
          <a:prstGeom prst="rect">
            <a:avLst/>
          </a:prstGeom>
          <a:noFill/>
        </p:spPr>
        <p:txBody>
          <a:bodyPr wrap="square" rtlCol="0">
            <a:spAutoFit/>
          </a:bodyPr>
          <a:lstStyle/>
          <a:p>
            <a:r>
              <a:rPr kumimoji="1" lang="ja-JP" altLang="en-US" b="1" dirty="0" smtClean="0">
                <a:solidFill>
                  <a:srgbClr val="FF0000"/>
                </a:solidFill>
              </a:rPr>
              <a:t>⑧</a:t>
            </a:r>
            <a:endParaRPr kumimoji="1" lang="ja-JP" altLang="en-US" b="1" dirty="0">
              <a:solidFill>
                <a:srgbClr val="FF0000"/>
              </a:solidFill>
            </a:endParaRPr>
          </a:p>
        </p:txBody>
      </p:sp>
      <p:sp>
        <p:nvSpPr>
          <p:cNvPr id="15" name="テキスト ボックス 14"/>
          <p:cNvSpPr txBox="1"/>
          <p:nvPr/>
        </p:nvSpPr>
        <p:spPr>
          <a:xfrm>
            <a:off x="607140" y="4127258"/>
            <a:ext cx="6336704" cy="430887"/>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送信後、法務局に申請情報が到達されているかどうかは、以下の処理状況確認画面から確認することができます。また、受理決定通知も確認できます。</a:t>
            </a:r>
            <a:endParaRPr kumimoji="1" lang="ja-JP" altLang="en-US" sz="1100" dirty="0"/>
          </a:p>
        </p:txBody>
      </p:sp>
      <p:sp>
        <p:nvSpPr>
          <p:cNvPr id="16" name="右矢印 15"/>
          <p:cNvSpPr/>
          <p:nvPr/>
        </p:nvSpPr>
        <p:spPr>
          <a:xfrm>
            <a:off x="4428703" y="6049289"/>
            <a:ext cx="504057" cy="252028"/>
          </a:xfrm>
          <a:prstGeom prst="rightArrow">
            <a:avLst>
              <a:gd name="adj1" fmla="val 50000"/>
              <a:gd name="adj2" fmla="val 76455"/>
            </a:avLst>
          </a:prstGeom>
          <a:solidFill>
            <a:srgbClr val="FF33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006728" y="5986023"/>
            <a:ext cx="1008112"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次ページ②へ</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8" name="テキスト ボックス 17"/>
          <p:cNvSpPr txBox="1"/>
          <p:nvPr/>
        </p:nvSpPr>
        <p:spPr>
          <a:xfrm>
            <a:off x="607140" y="6908478"/>
            <a:ext cx="6336704" cy="430887"/>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ログアウト後、処理状況や受理決定の確認をしたい場合は、再ログインして、供託申請メニュー画面から</a:t>
            </a:r>
            <a:r>
              <a:rPr lang="en-US" altLang="ja-JP" sz="1100" b="1" dirty="0" smtClean="0">
                <a:solidFill>
                  <a:prstClr val="black"/>
                </a:solidFill>
                <a:latin typeface="+mn-ea"/>
                <a:ea typeface="+mn-ea"/>
              </a:rPr>
              <a:t>『</a:t>
            </a:r>
            <a:r>
              <a:rPr lang="ja-JP" altLang="en-US" sz="1100" b="1" dirty="0" smtClean="0">
                <a:solidFill>
                  <a:prstClr val="black"/>
                </a:solidFill>
                <a:latin typeface="+mn-ea"/>
                <a:ea typeface="+mn-ea"/>
              </a:rPr>
              <a:t>処理状況を確認する</a:t>
            </a:r>
            <a:r>
              <a:rPr lang="en-US" altLang="ja-JP" sz="1100" b="1" dirty="0" smtClean="0">
                <a:solidFill>
                  <a:prstClr val="black"/>
                </a:solidFill>
                <a:latin typeface="+mn-ea"/>
                <a:ea typeface="+mn-ea"/>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をクリックします。⇒次ページを御覧ください。</a:t>
            </a:r>
            <a:endParaRPr kumimoji="1" lang="ja-JP" altLang="en-US" sz="1100" dirty="0"/>
          </a:p>
        </p:txBody>
      </p:sp>
      <p:sp>
        <p:nvSpPr>
          <p:cNvPr id="19" name="角丸四角形 18"/>
          <p:cNvSpPr/>
          <p:nvPr/>
        </p:nvSpPr>
        <p:spPr>
          <a:xfrm>
            <a:off x="4251562" y="2994504"/>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0" name="右矢印 19"/>
          <p:cNvSpPr/>
          <p:nvPr/>
        </p:nvSpPr>
        <p:spPr>
          <a:xfrm rot="10800000">
            <a:off x="3906249" y="307400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340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12</a:t>
            </a:fld>
            <a:endParaRPr lang="ja-JP" altLang="en-US" dirty="0"/>
          </a:p>
        </p:txBody>
      </p:sp>
      <p:grpSp>
        <p:nvGrpSpPr>
          <p:cNvPr id="39" name="グループ化 38"/>
          <p:cNvGrpSpPr/>
          <p:nvPr/>
        </p:nvGrpSpPr>
        <p:grpSpPr>
          <a:xfrm>
            <a:off x="252239" y="486160"/>
            <a:ext cx="6909455" cy="360040"/>
            <a:chOff x="396255" y="810196"/>
            <a:chExt cx="6909455" cy="360040"/>
          </a:xfrm>
        </p:grpSpPr>
        <p:cxnSp>
          <p:nvCxnSpPr>
            <p:cNvPr id="40" name="直線コネクタ 39"/>
            <p:cNvCxnSpPr>
              <a:stCxn id="41"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1" name="ホームベース 40"/>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処理状況確認</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2" name="角丸四角形 41"/>
          <p:cNvSpPr/>
          <p:nvPr/>
        </p:nvSpPr>
        <p:spPr>
          <a:xfrm>
            <a:off x="3337160" y="378148"/>
            <a:ext cx="3848857" cy="288032"/>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400" dirty="0" smtClean="0">
                <a:solidFill>
                  <a:schemeClr val="tx1"/>
                </a:solidFill>
                <a:latin typeface="+mn-ea"/>
                <a:cs typeface="メイリオ" panose="020B0604030504040204" pitchFamily="50" charset="-128"/>
              </a:rPr>
              <a:t>　到達確認、受理決定通知の確認 等</a:t>
            </a:r>
            <a:endParaRPr kumimoji="1" lang="ja-JP" altLang="en-US" sz="1100" dirty="0">
              <a:solidFill>
                <a:schemeClr val="tx1"/>
              </a:solidFill>
              <a:latin typeface="+mn-ea"/>
              <a:cs typeface="メイリオ" panose="020B0604030504040204" pitchFamily="50" charset="-128"/>
            </a:endParaRPr>
          </a:p>
        </p:txBody>
      </p:sp>
      <p:sp>
        <p:nvSpPr>
          <p:cNvPr id="43" name="角丸四角形 42"/>
          <p:cNvSpPr/>
          <p:nvPr/>
        </p:nvSpPr>
        <p:spPr>
          <a:xfrm>
            <a:off x="540271" y="1356546"/>
            <a:ext cx="6482233" cy="38975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供託</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申請メニュー画面から</a:t>
            </a:r>
            <a:r>
              <a:rPr lang="en-US" altLang="ja-JP" sz="1050" b="1" dirty="0">
                <a:solidFill>
                  <a:schemeClr val="tx1"/>
                </a:solidFill>
                <a:latin typeface="+mn-ea"/>
              </a:rPr>
              <a:t>『</a:t>
            </a:r>
            <a:r>
              <a:rPr lang="ja-JP" altLang="en-US" sz="1050" b="1" dirty="0">
                <a:solidFill>
                  <a:schemeClr val="tx1"/>
                </a:solidFill>
                <a:latin typeface="+mn-ea"/>
              </a:rPr>
              <a:t> 処理状況を確認する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4" name="角丸四角形 43"/>
          <p:cNvSpPr/>
          <p:nvPr/>
        </p:nvSpPr>
        <p:spPr>
          <a:xfrm>
            <a:off x="540271" y="972035"/>
            <a:ext cx="6776049" cy="360040"/>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申請情報送信後の進捗状況は「処理状況照会画面」から確認することが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角丸四角形 44"/>
          <p:cNvSpPr/>
          <p:nvPr/>
        </p:nvSpPr>
        <p:spPr>
          <a:xfrm>
            <a:off x="540270" y="4770636"/>
            <a:ext cx="6482233" cy="57606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処理状況照会画面が表示</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され、取得</a:t>
            </a:r>
            <a:r>
              <a:rPr lang="ja-JP" altLang="en-US" sz="1050" dirty="0">
                <a:solidFill>
                  <a:schemeClr val="tx1"/>
                </a:solidFill>
                <a:latin typeface="HG丸ｺﾞｼｯｸM-PRO" panose="020F0600000000000000" pitchFamily="50" charset="-128"/>
                <a:ea typeface="HG丸ｺﾞｼｯｸM-PRO" panose="020F0600000000000000" pitchFamily="50" charset="-128"/>
              </a:rPr>
              <a:t>可能な情報がある場合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は、取得</a:t>
            </a:r>
            <a:r>
              <a:rPr lang="ja-JP" altLang="en-US" sz="1050" dirty="0">
                <a:solidFill>
                  <a:schemeClr val="tx1"/>
                </a:solidFill>
                <a:latin typeface="HG丸ｺﾞｼｯｸM-PRO" panose="020F0600000000000000" pitchFamily="50" charset="-128"/>
                <a:ea typeface="HG丸ｺﾞｼｯｸM-PRO" panose="020F0600000000000000" pitchFamily="50" charset="-128"/>
              </a:rPr>
              <a:t>可能情報欄にアイコンが表示されます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ので、確認</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したい情報のアイコンをクリックします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512" y="1857207"/>
            <a:ext cx="4963747" cy="2802522"/>
          </a:xfrm>
          <a:prstGeom prst="rect">
            <a:avLst/>
          </a:prstGeom>
          <a:ln>
            <a:solidFill>
              <a:schemeClr val="tx1"/>
            </a:solidFill>
          </a:ln>
        </p:spPr>
      </p:pic>
      <p:sp>
        <p:nvSpPr>
          <p:cNvPr id="47" name="正方形/長方形 46"/>
          <p:cNvSpPr/>
          <p:nvPr/>
        </p:nvSpPr>
        <p:spPr>
          <a:xfrm>
            <a:off x="4705922" y="3113136"/>
            <a:ext cx="1111331" cy="234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03" y="5472636"/>
            <a:ext cx="6120680" cy="2123076"/>
          </a:xfrm>
          <a:prstGeom prst="rect">
            <a:avLst/>
          </a:prstGeom>
          <a:ln>
            <a:solidFill>
              <a:schemeClr val="tx1"/>
            </a:solidFill>
          </a:ln>
        </p:spPr>
      </p:pic>
      <p:sp>
        <p:nvSpPr>
          <p:cNvPr id="50" name="角丸四角形 49"/>
          <p:cNvSpPr/>
          <p:nvPr/>
        </p:nvSpPr>
        <p:spPr>
          <a:xfrm>
            <a:off x="4503115" y="7668295"/>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到達通知</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900" dirty="0">
                <a:solidFill>
                  <a:schemeClr val="tx1"/>
                </a:solidFill>
                <a:latin typeface="HG丸ｺﾞｼｯｸM-PRO" panose="020F0600000000000000" pitchFamily="50" charset="-128"/>
                <a:ea typeface="HG丸ｺﾞｼｯｸM-PRO" panose="020F0600000000000000" pitchFamily="50" charset="-128"/>
              </a:rPr>
              <a:t>情報が法務局に到達したことを確認します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4503115" y="8250412"/>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お知らせ</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受理</a:t>
            </a:r>
            <a:r>
              <a:rPr lang="ja-JP" altLang="en-US" sz="900" dirty="0">
                <a:solidFill>
                  <a:schemeClr val="tx1"/>
                </a:solidFill>
                <a:latin typeface="HG丸ｺﾞｼｯｸM-PRO" panose="020F0600000000000000" pitchFamily="50" charset="-128"/>
                <a:ea typeface="HG丸ｺﾞｼｯｸM-PRO" panose="020F0600000000000000" pitchFamily="50" charset="-128"/>
              </a:rPr>
              <a:t>決定通知書又は</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補正の</a:t>
            </a:r>
            <a:r>
              <a:rPr lang="ja-JP" altLang="en-US" sz="900" dirty="0">
                <a:solidFill>
                  <a:schemeClr val="tx1"/>
                </a:solidFill>
                <a:latin typeface="HG丸ｺﾞｼｯｸM-PRO" panose="020F0600000000000000" pitchFamily="50" charset="-128"/>
                <a:ea typeface="HG丸ｺﾞｼｯｸM-PRO" panose="020F0600000000000000" pitchFamily="50" charset="-128"/>
              </a:rPr>
              <a:t>お知らせを確認します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2" name="角丸四角形 51"/>
          <p:cNvSpPr/>
          <p:nvPr/>
        </p:nvSpPr>
        <p:spPr>
          <a:xfrm>
            <a:off x="4503115" y="8826476"/>
            <a:ext cx="2372631" cy="642811"/>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納</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付</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供託</a:t>
            </a:r>
            <a:r>
              <a:rPr lang="ja-JP" altLang="en-US" sz="900" dirty="0">
                <a:solidFill>
                  <a:schemeClr val="tx1"/>
                </a:solidFill>
                <a:latin typeface="HG丸ｺﾞｼｯｸM-PRO" panose="020F0600000000000000" pitchFamily="50" charset="-128"/>
                <a:ea typeface="HG丸ｺﾞｼｯｸM-PRO" panose="020F0600000000000000" pitchFamily="50" charset="-128"/>
              </a:rPr>
              <a:t>金の納付に必要な情報を確認します。</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3" name="正方形/長方形 52"/>
          <p:cNvSpPr/>
          <p:nvPr/>
        </p:nvSpPr>
        <p:spPr>
          <a:xfrm>
            <a:off x="4649036" y="6936870"/>
            <a:ext cx="2226709" cy="381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852023" y="6787353"/>
            <a:ext cx="407183" cy="53119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5258" y="7833786"/>
            <a:ext cx="4111581" cy="2625481"/>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108000" bIns="0" rtlCol="0" anchor="t"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処理状況の表示内容の説明は、「オンライン申請ご利用上の注意」のページにも掲載されています。</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30" name="カギ線コネクタ 29"/>
          <p:cNvCxnSpPr>
            <a:stCxn id="53" idx="2"/>
            <a:endCxn id="50" idx="0"/>
          </p:cNvCxnSpPr>
          <p:nvPr/>
        </p:nvCxnSpPr>
        <p:spPr>
          <a:xfrm rot="5400000">
            <a:off x="5551040" y="7456944"/>
            <a:ext cx="349742" cy="72960"/>
          </a:xfrm>
          <a:prstGeom prst="bentConnector3">
            <a:avLst>
              <a:gd name="adj1" fmla="val 50000"/>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4503117" y="9408593"/>
            <a:ext cx="2372629" cy="762643"/>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再 利 用</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p>
          <a:p>
            <a:endParaRPr lang="en-US" altLang="ja-JP" sz="3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申請情報を補正する場合や申請情報の</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内容をコピーして新規の申請情報を作成</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する場合に使用します。</a:t>
            </a:r>
            <a:endPar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38" name="カギ線コネクタ 37"/>
          <p:cNvCxnSpPr>
            <a:stCxn id="54" idx="2"/>
            <a:endCxn id="58" idx="0"/>
          </p:cNvCxnSpPr>
          <p:nvPr/>
        </p:nvCxnSpPr>
        <p:spPr>
          <a:xfrm rot="5400000">
            <a:off x="2965715" y="6743886"/>
            <a:ext cx="515234" cy="1664566"/>
          </a:xfrm>
          <a:prstGeom prst="bentConnector3">
            <a:avLst>
              <a:gd name="adj1" fmla="val 50000"/>
            </a:avLst>
          </a:prstGeom>
          <a:ln w="28575">
            <a:solidFill>
              <a:srgbClr val="FFC000">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オブジェクト 16"/>
          <p:cNvGraphicFramePr>
            <a:graphicFrameLocks noChangeAspect="1"/>
          </p:cNvGraphicFramePr>
          <p:nvPr>
            <p:extLst>
              <p:ext uri="{D42A27DB-BD31-4B8C-83A1-F6EECF244321}">
                <p14:modId xmlns:p14="http://schemas.microsoft.com/office/powerpoint/2010/main" val="1550068142"/>
              </p:ext>
            </p:extLst>
          </p:nvPr>
        </p:nvGraphicFramePr>
        <p:xfrm>
          <a:off x="530207" y="8283194"/>
          <a:ext cx="3721682" cy="2027078"/>
        </p:xfrm>
        <a:graphic>
          <a:graphicData uri="http://schemas.openxmlformats.org/presentationml/2006/ole">
            <mc:AlternateContent xmlns:mc="http://schemas.openxmlformats.org/markup-compatibility/2006">
              <mc:Choice xmlns:v="urn:schemas-microsoft-com:vml" Requires="v">
                <p:oleObj spid="_x0000_s2084" name="ワークシート" r:id="rId5" imgW="4095779" imgH="2228807" progId="Excel.Sheet.12">
                  <p:embed/>
                </p:oleObj>
              </mc:Choice>
              <mc:Fallback>
                <p:oleObj name="ワークシート" r:id="rId5" imgW="4095779" imgH="2228807" progId="Excel.Sheet.12">
                  <p:embed/>
                  <p:pic>
                    <p:nvPicPr>
                      <p:cNvPr id="17" name="オブジェクト 16"/>
                      <p:cNvPicPr/>
                      <p:nvPr/>
                    </p:nvPicPr>
                    <p:blipFill>
                      <a:blip r:embed="rId6"/>
                      <a:stretch>
                        <a:fillRect/>
                      </a:stretch>
                    </p:blipFill>
                    <p:spPr>
                      <a:xfrm>
                        <a:off x="530207" y="8283194"/>
                        <a:ext cx="3721682" cy="2027078"/>
                      </a:xfrm>
                      <a:prstGeom prst="rect">
                        <a:avLst/>
                      </a:prstGeom>
                    </p:spPr>
                  </p:pic>
                </p:oleObj>
              </mc:Fallback>
            </mc:AlternateContent>
          </a:graphicData>
        </a:graphic>
      </p:graphicFrame>
      <p:sp>
        <p:nvSpPr>
          <p:cNvPr id="24" name="テキスト ボックス 23"/>
          <p:cNvSpPr txBox="1"/>
          <p:nvPr/>
        </p:nvSpPr>
        <p:spPr>
          <a:xfrm>
            <a:off x="360250" y="1197501"/>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sp>
        <p:nvSpPr>
          <p:cNvPr id="26" name="テキスト ボックス 25"/>
          <p:cNvSpPr txBox="1"/>
          <p:nvPr/>
        </p:nvSpPr>
        <p:spPr>
          <a:xfrm>
            <a:off x="360250" y="4644700"/>
            <a:ext cx="360040" cy="369332"/>
          </a:xfrm>
          <a:prstGeom prst="rect">
            <a:avLst/>
          </a:prstGeom>
          <a:noFill/>
        </p:spPr>
        <p:txBody>
          <a:bodyPr wrap="square" rtlCol="0">
            <a:spAutoFit/>
          </a:bodyPr>
          <a:lstStyle/>
          <a:p>
            <a:endParaRPr kumimoji="1" lang="ja-JP" altLang="en-US" b="1" dirty="0">
              <a:solidFill>
                <a:srgbClr val="FF0000"/>
              </a:solidFill>
            </a:endParaRPr>
          </a:p>
        </p:txBody>
      </p:sp>
      <p:sp>
        <p:nvSpPr>
          <p:cNvPr id="27" name="テキスト ボックス 26"/>
          <p:cNvSpPr txBox="1"/>
          <p:nvPr/>
        </p:nvSpPr>
        <p:spPr>
          <a:xfrm>
            <a:off x="360250" y="4626368"/>
            <a:ext cx="360040" cy="369332"/>
          </a:xfrm>
          <a:prstGeom prst="rect">
            <a:avLst/>
          </a:prstGeom>
          <a:noFill/>
        </p:spPr>
        <p:txBody>
          <a:bodyPr wrap="square" rtlCol="0">
            <a:spAutoFit/>
          </a:bodyPr>
          <a:lstStyle/>
          <a:p>
            <a:r>
              <a:rPr kumimoji="1" lang="ja-JP" altLang="en-US" b="1" dirty="0" smtClean="0">
                <a:solidFill>
                  <a:srgbClr val="FF0000"/>
                </a:solidFill>
              </a:rPr>
              <a:t>②</a:t>
            </a:r>
            <a:endParaRPr kumimoji="1" lang="ja-JP" altLang="en-US" b="1" dirty="0">
              <a:solidFill>
                <a:srgbClr val="FF0000"/>
              </a:solidFill>
            </a:endParaRPr>
          </a:p>
        </p:txBody>
      </p:sp>
    </p:spTree>
    <p:extLst>
      <p:ext uri="{BB962C8B-B14F-4D97-AF65-F5344CB8AC3E}">
        <p14:creationId xmlns:p14="http://schemas.microsoft.com/office/powerpoint/2010/main" val="3702195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5042627" y="10124075"/>
            <a:ext cx="2394400" cy="569325"/>
          </a:xfrm>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13</a:t>
            </a:fld>
            <a:endParaRPr lang="ja-JP" altLang="en-US" dirty="0"/>
          </a:p>
        </p:txBody>
      </p:sp>
      <p:sp>
        <p:nvSpPr>
          <p:cNvPr id="28" name="角丸四角形 27"/>
          <p:cNvSpPr/>
          <p:nvPr/>
        </p:nvSpPr>
        <p:spPr>
          <a:xfrm>
            <a:off x="448263" y="5211417"/>
            <a:ext cx="6624018" cy="62108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法務局</a:t>
            </a:r>
            <a:r>
              <a:rPr lang="ja-JP" altLang="en-US" sz="1050" dirty="0">
                <a:solidFill>
                  <a:schemeClr val="tx1"/>
                </a:solidFill>
                <a:latin typeface="HG丸ｺﾞｼｯｸM-PRO" panose="020F0600000000000000" pitchFamily="50" charset="-128"/>
                <a:ea typeface="HG丸ｺﾞｼｯｸM-PRO" panose="020F0600000000000000" pitchFamily="50" charset="-128"/>
              </a:rPr>
              <a:t>での審査が</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終了すると、法務局</a:t>
            </a:r>
            <a:r>
              <a:rPr lang="ja-JP" altLang="en-US" sz="1050" dirty="0">
                <a:solidFill>
                  <a:schemeClr val="tx1"/>
                </a:solidFill>
                <a:latin typeface="HG丸ｺﾞｼｯｸM-PRO" panose="020F0600000000000000" pitchFamily="50" charset="-128"/>
                <a:ea typeface="HG丸ｺﾞｼｯｸM-PRO" panose="020F0600000000000000" pitchFamily="50" charset="-128"/>
              </a:rPr>
              <a:t>から</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「受理決定通知書」</a:t>
            </a:r>
            <a:r>
              <a:rPr lang="ja-JP" altLang="en-US" sz="1050" dirty="0">
                <a:solidFill>
                  <a:schemeClr val="tx1"/>
                </a:solidFill>
                <a:latin typeface="HG丸ｺﾞｼｯｸM-PRO" panose="020F0600000000000000" pitchFamily="50" charset="-128"/>
                <a:ea typeface="HG丸ｺﾞｼｯｸM-PRO" panose="020F0600000000000000" pitchFamily="50" charset="-128"/>
              </a:rPr>
              <a:t>がオンラインで送信されます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受理決定通知書が送信されると、供託金の納付が可能になります。</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「受理決定通知書」の受信を確認するに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お知らせ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9" name="角丸四角形 28"/>
          <p:cNvSpPr/>
          <p:nvPr/>
        </p:nvSpPr>
        <p:spPr>
          <a:xfrm>
            <a:off x="616559" y="6539023"/>
            <a:ext cx="6566584" cy="7695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92075" indent="-92075"/>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照会</a:t>
            </a:r>
            <a:r>
              <a:rPr lang="ja-JP" altLang="en-US" sz="1100" dirty="0">
                <a:solidFill>
                  <a:schemeClr val="tx1"/>
                </a:solidFill>
                <a:latin typeface="HG丸ｺﾞｼｯｸM-PRO" panose="020F0600000000000000" pitchFamily="50" charset="-128"/>
                <a:ea typeface="HG丸ｺﾞｼｯｸM-PRO" panose="020F0600000000000000" pitchFamily="50" charset="-128"/>
              </a:rPr>
              <a:t>内容確認（お知らせ）画面が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開き、コメント欄</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に「受理決定通知書」の内容が表示されます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を確認の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上、引き続き</a:t>
            </a:r>
            <a:r>
              <a:rPr lang="ja-JP" altLang="en-US" sz="1100" dirty="0">
                <a:solidFill>
                  <a:schemeClr val="tx1"/>
                </a:solidFill>
                <a:latin typeface="HG丸ｺﾞｼｯｸM-PRO" panose="020F0600000000000000" pitchFamily="50" charset="-128"/>
                <a:ea typeface="HG丸ｺﾞｼｯｸM-PRO" panose="020F0600000000000000" pitchFamily="50" charset="-128"/>
              </a:rPr>
              <a:t>供託金の納付手続</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（次ページ</a:t>
            </a:r>
            <a:r>
              <a:rPr lang="ja-JP" altLang="en-US" sz="1100" dirty="0">
                <a:solidFill>
                  <a:schemeClr val="tx1"/>
                </a:solidFill>
                <a:latin typeface="HG丸ｺﾞｼｯｸM-PRO" panose="020F0600000000000000" pitchFamily="50" charset="-128"/>
                <a:ea typeface="HG丸ｺﾞｼｯｸM-PRO" panose="020F0600000000000000" pitchFamily="50" charset="-128"/>
              </a:rPr>
              <a:t>参照）に進んでください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なお、受理</a:t>
            </a:r>
            <a:r>
              <a:rPr lang="ja-JP" altLang="en-US" sz="1100" dirty="0">
                <a:solidFill>
                  <a:schemeClr val="tx1"/>
                </a:solidFill>
                <a:latin typeface="HG丸ｺﾞｼｯｸM-PRO" panose="020F0600000000000000" pitchFamily="50" charset="-128"/>
                <a:ea typeface="HG丸ｺﾞｼｯｸM-PRO" panose="020F0600000000000000" pitchFamily="50" charset="-128"/>
              </a:rPr>
              <a:t>決定通知書には供託金の</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納付期限</a:t>
            </a:r>
            <a:r>
              <a:rPr lang="ja-JP" altLang="en-US" sz="1100" dirty="0">
                <a:solidFill>
                  <a:schemeClr val="tx1"/>
                </a:solidFill>
                <a:latin typeface="HG丸ｺﾞｼｯｸM-PRO" panose="020F0600000000000000" pitchFamily="50" charset="-128"/>
                <a:ea typeface="HG丸ｺﾞｼｯｸM-PRO" panose="020F0600000000000000" pitchFamily="50" charset="-128"/>
              </a:rPr>
              <a:t>が記載されています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ので、期限</a:t>
            </a:r>
            <a:r>
              <a:rPr lang="ja-JP" altLang="en-US" sz="1100" dirty="0">
                <a:solidFill>
                  <a:schemeClr val="tx1"/>
                </a:solidFill>
                <a:latin typeface="HG丸ｺﾞｼｯｸM-PRO" panose="020F0600000000000000" pitchFamily="50" charset="-128"/>
                <a:ea typeface="HG丸ｺﾞｼｯｸM-PRO" panose="020F0600000000000000" pitchFamily="50" charset="-128"/>
              </a:rPr>
              <a:t>までに納付手続を完了してください。</a:t>
            </a:r>
            <a:endPar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17" y="2075165"/>
            <a:ext cx="4534610" cy="2631617"/>
          </a:xfrm>
          <a:prstGeom prst="rect">
            <a:avLst/>
          </a:prstGeom>
          <a:ln>
            <a:solidFill>
              <a:schemeClr val="tx1"/>
            </a:solidFill>
          </a:ln>
        </p:spPr>
      </p:pic>
      <p:sp>
        <p:nvSpPr>
          <p:cNvPr id="16" name="角丸四角形 15"/>
          <p:cNvSpPr/>
          <p:nvPr/>
        </p:nvSpPr>
        <p:spPr>
          <a:xfrm>
            <a:off x="468981" y="738188"/>
            <a:ext cx="6624018" cy="44898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送信した申請情報が法務局に到達していることを確認するに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到達通知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9" name="ホームベース 38"/>
          <p:cNvSpPr/>
          <p:nvPr/>
        </p:nvSpPr>
        <p:spPr>
          <a:xfrm>
            <a:off x="287831" y="4914652"/>
            <a:ext cx="1548584" cy="238547"/>
          </a:xfrm>
          <a:prstGeom prst="homePlate">
            <a:avLst/>
          </a:prstGeom>
          <a:solidFill>
            <a:srgbClr val="FBDF8F"/>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266700"/>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受理</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決定</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通知</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ホームベース 39"/>
          <p:cNvSpPr/>
          <p:nvPr/>
        </p:nvSpPr>
        <p:spPr>
          <a:xfrm>
            <a:off x="287831" y="378148"/>
            <a:ext cx="1308030" cy="238547"/>
          </a:xfrm>
          <a:prstGeom prst="homePlate">
            <a:avLst/>
          </a:prstGeom>
          <a:solidFill>
            <a:srgbClr val="FBDF8F"/>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266700"/>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到達確認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413411" y="5135195"/>
            <a:ext cx="6476440" cy="4680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mn-ea"/>
              </a:rPr>
              <a:t>　</a:t>
            </a:r>
            <a:endParaRPr lang="ja-JP" altLang="en-US" sz="1050" dirty="0">
              <a:solidFill>
                <a:schemeClr val="tx1"/>
              </a:solidFill>
              <a:latin typeface="+mn-ea"/>
              <a:cs typeface="メイリオ" panose="020B0604030504040204" pitchFamily="50" charset="-128"/>
            </a:endParaRPr>
          </a:p>
        </p:txBody>
      </p:sp>
      <p:grpSp>
        <p:nvGrpSpPr>
          <p:cNvPr id="6" name="グループ化 5"/>
          <p:cNvGrpSpPr/>
          <p:nvPr/>
        </p:nvGrpSpPr>
        <p:grpSpPr>
          <a:xfrm>
            <a:off x="1063835" y="5922764"/>
            <a:ext cx="5261181" cy="612378"/>
            <a:chOff x="1063835" y="5922764"/>
            <a:chExt cx="5261181" cy="612378"/>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20" name="正方形/長方形 19"/>
            <p:cNvSpPr/>
            <p:nvPr/>
          </p:nvSpPr>
          <p:spPr>
            <a:xfrm>
              <a:off x="4845375"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1063835" y="1242244"/>
            <a:ext cx="5261181" cy="612378"/>
            <a:chOff x="1063835" y="5922764"/>
            <a:chExt cx="5261181" cy="612378"/>
          </a:xfrm>
        </p:grpSpPr>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24" name="正方形/長方形 23"/>
            <p:cNvSpPr/>
            <p:nvPr/>
          </p:nvSpPr>
          <p:spPr>
            <a:xfrm>
              <a:off x="4389288"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1780052" y="7282893"/>
            <a:ext cx="3960440" cy="3125844"/>
            <a:chOff x="1983125" y="7290916"/>
            <a:chExt cx="3590731" cy="3125844"/>
          </a:xfrm>
        </p:grpSpPr>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125" y="7290916"/>
              <a:ext cx="3590731" cy="3125844"/>
            </a:xfrm>
            <a:prstGeom prst="rect">
              <a:avLst/>
            </a:prstGeom>
            <a:ln>
              <a:solidFill>
                <a:schemeClr val="tx1"/>
              </a:solidFill>
            </a:ln>
          </p:spPr>
        </p:pic>
        <p:sp>
          <p:nvSpPr>
            <p:cNvPr id="2" name="テキスト ボックス 1"/>
            <p:cNvSpPr txBox="1"/>
            <p:nvPr/>
          </p:nvSpPr>
          <p:spPr>
            <a:xfrm>
              <a:off x="2590560" y="9979200"/>
              <a:ext cx="1080120" cy="84638"/>
            </a:xfrm>
            <a:prstGeom prst="rect">
              <a:avLst/>
            </a:prstGeom>
            <a:noFill/>
          </p:spPr>
          <p:txBody>
            <a:bodyPr wrap="square" lIns="0" tIns="0" rIns="0" bIns="0" rtlCol="0">
              <a:noAutofit/>
            </a:bodyPr>
            <a:lstStyle/>
            <a:p>
              <a:r>
                <a:rPr kumimoji="1" lang="ja-JP" altLang="en-US" sz="45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名古屋法務局●●支局</a:t>
              </a:r>
              <a:endParaRPr kumimoji="1" lang="ja-JP" altLang="en-US" sz="45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grpSp>
      <p:sp>
        <p:nvSpPr>
          <p:cNvPr id="21" name="角丸四角形 20"/>
          <p:cNvSpPr/>
          <p:nvPr/>
        </p:nvSpPr>
        <p:spPr>
          <a:xfrm>
            <a:off x="5089052" y="2542907"/>
            <a:ext cx="2472211" cy="145816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到達</a:t>
            </a:r>
            <a:r>
              <a:rPr lang="ja-JP" altLang="en-US" sz="1000" dirty="0">
                <a:solidFill>
                  <a:schemeClr val="tx1"/>
                </a:solidFill>
                <a:latin typeface="HG丸ｺﾞｼｯｸM-PRO" panose="020F0600000000000000" pitchFamily="50" charset="-128"/>
                <a:ea typeface="HG丸ｺﾞｼｯｸM-PRO" panose="020F0600000000000000" pitchFamily="50" charset="-128"/>
              </a:rPr>
              <a:t>通知の内容が表示</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されます。</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00" dirty="0">
                <a:solidFill>
                  <a:schemeClr val="tx1"/>
                </a:solidFill>
                <a:latin typeface="HG丸ｺﾞｼｯｸM-PRO" panose="020F0600000000000000" pitchFamily="50" charset="-128"/>
                <a:ea typeface="HG丸ｺﾞｼｯｸM-PRO" panose="020F0600000000000000" pitchFamily="50" charset="-128"/>
              </a:rPr>
              <a:t>情報が法務局に到達した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後、</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法務局</a:t>
            </a:r>
            <a:r>
              <a:rPr lang="ja-JP" altLang="en-US" sz="1000" dirty="0">
                <a:solidFill>
                  <a:schemeClr val="tx1"/>
                </a:solidFill>
                <a:latin typeface="HG丸ｺﾞｼｯｸM-PRO" panose="020F0600000000000000" pitchFamily="50" charset="-128"/>
                <a:ea typeface="HG丸ｺﾞｼｯｸM-PRO" panose="020F0600000000000000" pitchFamily="50" charset="-128"/>
              </a:rPr>
              <a:t>において申請内容の審査</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が</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行われます</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00" dirty="0">
                <a:solidFill>
                  <a:schemeClr val="tx1"/>
                </a:solidFill>
                <a:latin typeface="HG丸ｺﾞｼｯｸM-PRO" panose="020F0600000000000000" pitchFamily="50" charset="-128"/>
                <a:ea typeface="HG丸ｺﾞｼｯｸM-PRO" panose="020F0600000000000000" pitchFamily="50" charset="-128"/>
              </a:rPr>
              <a:t>内容に問題が</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なければ、審査</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終了後、「</a:t>
            </a:r>
            <a:r>
              <a:rPr lang="ja-JP" altLang="en-US" sz="1000" dirty="0">
                <a:solidFill>
                  <a:schemeClr val="tx1"/>
                </a:solidFill>
                <a:latin typeface="HG丸ｺﾞｼｯｸM-PRO" panose="020F0600000000000000" pitchFamily="50" charset="-128"/>
                <a:ea typeface="HG丸ｺﾞｼｯｸM-PRO" panose="020F0600000000000000" pitchFamily="50" charset="-128"/>
              </a:rPr>
              <a:t>受理決定</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通知」が送信さ</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err="1" smtClean="0">
                <a:solidFill>
                  <a:schemeClr val="tx1"/>
                </a:solidFill>
                <a:latin typeface="HG丸ｺﾞｼｯｸM-PRO" panose="020F0600000000000000" pitchFamily="50" charset="-128"/>
                <a:ea typeface="HG丸ｺﾞｼｯｸM-PRO" panose="020F0600000000000000" pitchFamily="50" charset="-128"/>
              </a:rPr>
              <a:t>れ</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ますので、お待ち</a:t>
            </a:r>
            <a:r>
              <a:rPr lang="ja-JP" altLang="en-US" sz="1000" dirty="0">
                <a:solidFill>
                  <a:schemeClr val="tx1"/>
                </a:solidFill>
                <a:latin typeface="HG丸ｺﾞｼｯｸM-PRO" panose="020F0600000000000000" pitchFamily="50" charset="-128"/>
                <a:ea typeface="HG丸ｺﾞｼｯｸM-PRO" panose="020F0600000000000000" pitchFamily="50" charset="-128"/>
              </a:rPr>
              <a:t>ください。</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7536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14</a:t>
            </a:fld>
            <a:endParaRPr lang="ja-JP" altLang="en-US" dirty="0"/>
          </a:p>
        </p:txBody>
      </p:sp>
      <p:sp>
        <p:nvSpPr>
          <p:cNvPr id="10" name="角丸四角形 9"/>
          <p:cNvSpPr/>
          <p:nvPr/>
        </p:nvSpPr>
        <p:spPr>
          <a:xfrm>
            <a:off x="417762" y="1458268"/>
            <a:ext cx="6549415" cy="36168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納付</a:t>
            </a:r>
            <a:r>
              <a:rPr lang="ja-JP" altLang="en-US" sz="1050" dirty="0">
                <a:solidFill>
                  <a:schemeClr val="tx1"/>
                </a:solidFill>
                <a:latin typeface="HG丸ｺﾞｼｯｸM-PRO" panose="020F0600000000000000" pitchFamily="50" charset="-128"/>
                <a:ea typeface="HG丸ｺﾞｼｯｸM-PRO" panose="020F0600000000000000" pitchFamily="50" charset="-128"/>
              </a:rPr>
              <a:t>手続に必要な番号を確認するに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 </a:t>
            </a:r>
            <a:r>
              <a:rPr lang="ja-JP" altLang="en-US" sz="1050" b="1" dirty="0">
                <a:solidFill>
                  <a:schemeClr val="tx1"/>
                </a:solidFill>
                <a:latin typeface="+mn-ea"/>
              </a:rPr>
              <a:t>納付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p>
        </p:txBody>
      </p:sp>
      <p:sp>
        <p:nvSpPr>
          <p:cNvPr id="14" name="角丸四角形 13"/>
          <p:cNvSpPr/>
          <p:nvPr/>
        </p:nvSpPr>
        <p:spPr>
          <a:xfrm>
            <a:off x="306882" y="785665"/>
            <a:ext cx="7009437" cy="537195"/>
          </a:xfrm>
          <a:prstGeom prst="roundRect">
            <a:avLst>
              <a:gd name="adj" fmla="val 661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法務局から受理決定通知書が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届いたら、供託</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金の納付手続をとります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かんたん</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申請における供託金の納付</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電子納付</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よって行います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5" name="角丸四角形 14"/>
          <p:cNvSpPr/>
          <p:nvPr/>
        </p:nvSpPr>
        <p:spPr>
          <a:xfrm>
            <a:off x="468263" y="2538388"/>
            <a:ext cx="6442182" cy="39522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8900" indent="-88900"/>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照会</a:t>
            </a:r>
            <a:r>
              <a:rPr lang="ja-JP" altLang="en-US" sz="1100" dirty="0">
                <a:solidFill>
                  <a:schemeClr val="tx1"/>
                </a:solidFill>
                <a:latin typeface="HG丸ｺﾞｼｯｸM-PRO" panose="020F0600000000000000" pitchFamily="50" charset="-128"/>
                <a:ea typeface="HG丸ｺﾞｼｯｸM-PRO" panose="020F0600000000000000" pitchFamily="50" charset="-128"/>
              </a:rPr>
              <a:t>内容確認（電子納付情報表示）画面が表示されます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ので、内容</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を確認の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上、ＡＴＭ</a:t>
            </a:r>
            <a:r>
              <a:rPr lang="ja-JP" altLang="en-US" sz="1100" dirty="0">
                <a:solidFill>
                  <a:schemeClr val="tx1"/>
                </a:solidFill>
                <a:latin typeface="HG丸ｺﾞｼｯｸM-PRO" panose="020F0600000000000000" pitchFamily="50" charset="-128"/>
                <a:ea typeface="HG丸ｺﾞｼｯｸM-PRO" panose="020F0600000000000000" pitchFamily="50" charset="-128"/>
              </a:rPr>
              <a:t>又はインターネットバンキングを利用して納付手続をとってください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31" name="グループ化 30"/>
          <p:cNvGrpSpPr/>
          <p:nvPr/>
        </p:nvGrpSpPr>
        <p:grpSpPr>
          <a:xfrm>
            <a:off x="180230" y="6136578"/>
            <a:ext cx="3561379" cy="3890642"/>
            <a:chOff x="306882" y="5994778"/>
            <a:chExt cx="3434727" cy="3814608"/>
          </a:xfrm>
        </p:grpSpPr>
        <p:sp>
          <p:nvSpPr>
            <p:cNvPr id="25" name="角丸四角形 24"/>
            <p:cNvSpPr/>
            <p:nvPr/>
          </p:nvSpPr>
          <p:spPr>
            <a:xfrm>
              <a:off x="306882" y="5994778"/>
              <a:ext cx="3434727" cy="3814608"/>
            </a:xfrm>
            <a:prstGeom prst="roundRect">
              <a:avLst>
                <a:gd name="adj" fmla="val 0"/>
              </a:avLst>
            </a:prstGeom>
            <a:solidFill>
              <a:srgbClr val="FFFFCC"/>
            </a:solidFill>
            <a:ln w="19050">
              <a:solidFill>
                <a:srgbClr val="FF0000">
                  <a:alpha val="40000"/>
                </a:srgb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8890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インターネットバンキングを利用する場合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1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御利用口座金融機関の</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インターネットバンキング　　　　　　　　　　　</a:t>
              </a:r>
              <a:endParaRPr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利用する方法には、次の２通りの方法が</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あります。</a:t>
              </a:r>
              <a:endParaRPr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いずれかの方法を選択して、納付手続を</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行ってく</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だ</a:t>
              </a: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さい。</a:t>
              </a:r>
              <a:endParaRPr lang="ja-JP" altLang="en-US" sz="11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　　　　　　</a:t>
              </a:r>
              <a:endParaRPr lang="ja-JP" altLang="en-US" sz="9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341039" y="8331738"/>
              <a:ext cx="3351162" cy="1337938"/>
            </a:xfrm>
            <a:prstGeom prst="roundRect">
              <a:avLst>
                <a:gd name="adj" fmla="val 0"/>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②　金融</a:t>
              </a:r>
              <a:r>
                <a:rPr lang="ja-JP" altLang="en-US" sz="1000" b="1" dirty="0">
                  <a:solidFill>
                    <a:srgbClr val="002060"/>
                  </a:solidFill>
                  <a:latin typeface="HG丸ｺﾞｼｯｸM-PRO" panose="020F0600000000000000" pitchFamily="50" charset="-128"/>
                  <a:ea typeface="HG丸ｺﾞｼｯｸM-PRO" panose="020F0600000000000000" pitchFamily="50" charset="-128"/>
                </a:rPr>
                <a:t>機関のサイトから納付手続を行う</a:t>
              </a:r>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方法</a:t>
              </a:r>
              <a:endParaRPr lang="en-US" altLang="ja-JP" sz="1000" b="1" dirty="0">
                <a:solidFill>
                  <a:srgbClr val="002060"/>
                </a:solidFill>
                <a:latin typeface="HG丸ｺﾞｼｯｸM-PRO" panose="020F0600000000000000" pitchFamily="50" charset="-128"/>
                <a:ea typeface="HG丸ｺﾞｼｯｸM-PRO" panose="020F0600000000000000" pitchFamily="50" charset="-128"/>
              </a:endParaRPr>
            </a:p>
            <a:p>
              <a:endParaRPr lang="en-US" altLang="ja-JP" sz="300" b="1" dirty="0">
                <a:solidFill>
                  <a:srgbClr val="002060"/>
                </a:solidFill>
                <a:latin typeface="HG丸ｺﾞｼｯｸM-PRO" panose="020F0600000000000000" pitchFamily="50" charset="-128"/>
                <a:ea typeface="HG丸ｺﾞｼｯｸM-PRO" panose="020F0600000000000000" pitchFamily="50" charset="-128"/>
              </a:endParaRPr>
            </a:p>
            <a:p>
              <a:pPr marL="92075"/>
              <a:r>
                <a:rPr lang="ja-JP" altLang="en-US" sz="10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御利用</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金融機関のサイトにログイン</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し、取引メニュー</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から</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「税金・各種料金払込み」等（</a:t>
              </a:r>
              <a:r>
                <a:rPr lang="en-US" altLang="ja-JP" sz="1000" b="1" dirty="0">
                  <a:solidFill>
                    <a:schemeClr val="tx1"/>
                  </a:solidFill>
                  <a:latin typeface="HG丸ｺﾞｼｯｸM-PRO" panose="020F0600000000000000" pitchFamily="50" charset="-128"/>
                  <a:ea typeface="HG丸ｺﾞｼｯｸM-PRO" panose="020F0600000000000000" pitchFamily="50" charset="-128"/>
                </a:rPr>
                <a:t>※</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）を選択してください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その後は、画面</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の指示に</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従い、上記</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の電子納付情報表示画面で確認した</a:t>
              </a:r>
              <a:r>
                <a:rPr lang="ja-JP" altLang="en-US" sz="1000" b="1" dirty="0">
                  <a:solidFill>
                    <a:srgbClr val="FF0000"/>
                  </a:solidFill>
                  <a:latin typeface="+mn-ea"/>
                </a:rPr>
                <a:t>「収納機関番号</a:t>
              </a:r>
              <a:r>
                <a:rPr lang="ja-JP" altLang="en-US" sz="1000" b="1" dirty="0" smtClean="0">
                  <a:solidFill>
                    <a:srgbClr val="FF0000"/>
                  </a:solidFill>
                  <a:latin typeface="+mn-ea"/>
                </a:rPr>
                <a:t>」</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b="1" dirty="0" smtClean="0">
                  <a:solidFill>
                    <a:srgbClr val="FF0000"/>
                  </a:solidFill>
                  <a:latin typeface="+mn-ea"/>
                </a:rPr>
                <a:t>「</a:t>
              </a:r>
              <a:r>
                <a:rPr lang="ja-JP" altLang="en-US" sz="1000" b="1" dirty="0">
                  <a:solidFill>
                    <a:srgbClr val="FF0000"/>
                  </a:solidFill>
                  <a:latin typeface="+mn-ea"/>
                </a:rPr>
                <a:t>納付番号」</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及び</a:t>
              </a:r>
              <a:r>
                <a:rPr lang="ja-JP" altLang="en-US" sz="1000" b="1" dirty="0">
                  <a:solidFill>
                    <a:srgbClr val="FF0000"/>
                  </a:solidFill>
                  <a:latin typeface="+mn-ea"/>
                </a:rPr>
                <a:t>「</a:t>
              </a:r>
              <a:r>
                <a:rPr lang="ja-JP" altLang="en-US" sz="1000" b="1" dirty="0" smtClean="0">
                  <a:solidFill>
                    <a:srgbClr val="FF0000"/>
                  </a:solidFill>
                  <a:latin typeface="+mn-ea"/>
                </a:rPr>
                <a:t>確認</a:t>
              </a:r>
              <a:endParaRPr lang="en-US" altLang="ja-JP" sz="1000" b="1" dirty="0" smtClean="0">
                <a:solidFill>
                  <a:srgbClr val="FF0000"/>
                </a:solidFill>
                <a:latin typeface="+mn-ea"/>
              </a:endParaRPr>
            </a:p>
            <a:p>
              <a:pPr marL="92075"/>
              <a:r>
                <a:rPr lang="ja-JP" altLang="en-US" sz="1000" b="1" dirty="0" smtClean="0">
                  <a:solidFill>
                    <a:srgbClr val="FF0000"/>
                  </a:solidFill>
                  <a:latin typeface="+mn-ea"/>
                </a:rPr>
                <a:t>番号</a:t>
              </a:r>
              <a:r>
                <a:rPr lang="ja-JP" altLang="en-US" sz="1000" b="1" dirty="0">
                  <a:solidFill>
                    <a:srgbClr val="FF0000"/>
                  </a:solidFill>
                  <a:latin typeface="+mn-ea"/>
                </a:rPr>
                <a:t>」</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を入力</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し、納付</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手続を完了して</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ください。</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a:p>
              <a:pPr marL="92075"/>
              <a:r>
                <a:rPr lang="en-US" altLang="ja-JP" sz="1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メニュー名は金融機関によって異なります。</a:t>
              </a:r>
            </a:p>
          </p:txBody>
        </p:sp>
        <p:sp>
          <p:nvSpPr>
            <p:cNvPr id="30" name="角丸四角形 29"/>
            <p:cNvSpPr/>
            <p:nvPr/>
          </p:nvSpPr>
          <p:spPr>
            <a:xfrm>
              <a:off x="341039" y="7299030"/>
              <a:ext cx="3351162" cy="1019922"/>
            </a:xfrm>
            <a:prstGeom prst="roundRect">
              <a:avLst>
                <a:gd name="adj" fmla="val 0"/>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①　供託ねっとから</a:t>
              </a:r>
              <a:r>
                <a:rPr lang="ja-JP" altLang="en-US" sz="1000" b="1" dirty="0">
                  <a:solidFill>
                    <a:srgbClr val="002060"/>
                  </a:solidFill>
                  <a:latin typeface="HG丸ｺﾞｼｯｸM-PRO" panose="020F0600000000000000" pitchFamily="50" charset="-128"/>
                  <a:ea typeface="HG丸ｺﾞｼｯｸM-PRO" panose="020F0600000000000000" pitchFamily="50" charset="-128"/>
                </a:rPr>
                <a:t>直接納付手続を行う</a:t>
              </a:r>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方法</a:t>
              </a:r>
              <a:endParaRPr lang="en-US" altLang="ja-JP" sz="1000" b="1" dirty="0" smtClean="0">
                <a:solidFill>
                  <a:srgbClr val="002060"/>
                </a:solidFill>
                <a:latin typeface="HG丸ｺﾞｼｯｸM-PRO" panose="020F0600000000000000" pitchFamily="50" charset="-128"/>
                <a:ea typeface="HG丸ｺﾞｼｯｸM-PRO" panose="020F0600000000000000" pitchFamily="50" charset="-128"/>
              </a:endParaRPr>
            </a:p>
            <a:p>
              <a:endParaRPr lang="en-US" altLang="ja-JP" sz="300" b="1" dirty="0">
                <a:solidFill>
                  <a:srgbClr val="002060"/>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rgbClr val="002060"/>
                  </a:solidFill>
                  <a:latin typeface="HG丸ｺﾞｼｯｸM-PRO" panose="020F0600000000000000" pitchFamily="50" charset="-128"/>
                  <a:ea typeface="HG丸ｺﾞｼｯｸM-PRO" panose="020F0600000000000000" pitchFamily="50" charset="-128"/>
                </a:rPr>
                <a:t>　</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電子納付情報表示画面</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から、</a:t>
              </a:r>
              <a:r>
                <a:rPr lang="en-US" altLang="ja-JP" sz="1000" b="1" dirty="0" smtClean="0">
                  <a:solidFill>
                    <a:schemeClr val="tx1"/>
                  </a:solidFill>
                  <a:latin typeface="+mn-ea"/>
                </a:rPr>
                <a:t>『</a:t>
              </a:r>
              <a:r>
                <a:rPr lang="ja-JP" altLang="en-US" sz="1000" b="1" dirty="0" smtClean="0">
                  <a:solidFill>
                    <a:schemeClr val="tx1"/>
                  </a:solidFill>
                  <a:latin typeface="+mn-ea"/>
                </a:rPr>
                <a:t> </a:t>
              </a:r>
              <a:r>
                <a:rPr lang="ja-JP" altLang="en-US" sz="1000" b="1" dirty="0">
                  <a:solidFill>
                    <a:schemeClr val="tx1"/>
                  </a:solidFill>
                  <a:latin typeface="+mn-ea"/>
                </a:rPr>
                <a:t>電子納付 </a:t>
              </a:r>
              <a:r>
                <a:rPr lang="en-US" altLang="ja-JP" sz="1000" b="1" dirty="0">
                  <a:solidFill>
                    <a:schemeClr val="tx1"/>
                  </a:solidFill>
                  <a:latin typeface="+mn-ea"/>
                </a:rPr>
                <a:t>』</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を</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marL="92075"/>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クリック</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します。「ｅ－Ｇｏｖ」サイトが別ウィンドウで開きます</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ので、御利用</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金融機関を選択</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し、その後</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は画面の指示に従って納付手続を完了してください</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43" name="グループ化 42"/>
          <p:cNvGrpSpPr/>
          <p:nvPr/>
        </p:nvGrpSpPr>
        <p:grpSpPr>
          <a:xfrm>
            <a:off x="252239" y="378148"/>
            <a:ext cx="6909455" cy="360040"/>
            <a:chOff x="340470" y="810196"/>
            <a:chExt cx="6909455" cy="360040"/>
          </a:xfrm>
        </p:grpSpPr>
        <p:cxnSp>
          <p:nvCxnSpPr>
            <p:cNvPr id="46" name="直線コネクタ 45"/>
            <p:cNvCxnSpPr>
              <a:stCxn id="47"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7" name="ホームベース 46"/>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供託金の納付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74" name="グループ化 73"/>
          <p:cNvGrpSpPr/>
          <p:nvPr/>
        </p:nvGrpSpPr>
        <p:grpSpPr>
          <a:xfrm>
            <a:off x="1720592" y="3005617"/>
            <a:ext cx="3849410" cy="3133171"/>
            <a:chOff x="1144551" y="3450624"/>
            <a:chExt cx="3494636" cy="2688164"/>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t="8283" b="6469"/>
            <a:stretch/>
          </p:blipFill>
          <p:spPr>
            <a:xfrm>
              <a:off x="1144551" y="3450624"/>
              <a:ext cx="3493869" cy="2619443"/>
            </a:xfrm>
            <a:prstGeom prst="rect">
              <a:avLst/>
            </a:prstGeom>
            <a:ln>
              <a:solidFill>
                <a:schemeClr val="tx1"/>
              </a:solidFill>
            </a:ln>
          </p:spPr>
        </p:pic>
        <p:sp>
          <p:nvSpPr>
            <p:cNvPr id="19" name="正方形/長方形 18"/>
            <p:cNvSpPr/>
            <p:nvPr/>
          </p:nvSpPr>
          <p:spPr>
            <a:xfrm>
              <a:off x="3148794" y="4870129"/>
              <a:ext cx="868504" cy="169056"/>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935280" y="5422691"/>
              <a:ext cx="1349251" cy="218164"/>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
            <p:cNvSpPr txBox="1"/>
            <p:nvPr/>
          </p:nvSpPr>
          <p:spPr>
            <a:xfrm>
              <a:off x="1344975" y="5769396"/>
              <a:ext cx="1336162" cy="131767"/>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cxnSp>
          <p:nvCxnSpPr>
            <p:cNvPr id="53" name="カギ線コネクタ 52"/>
            <p:cNvCxnSpPr>
              <a:stCxn id="19" idx="1"/>
              <a:endCxn id="25" idx="0"/>
            </p:cNvCxnSpPr>
            <p:nvPr/>
          </p:nvCxnSpPr>
          <p:spPr>
            <a:xfrm rot="10800000" flipV="1">
              <a:off x="1362731" y="4954657"/>
              <a:ext cx="1786064" cy="118223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62" idx="3"/>
              <a:endCxn id="28" idx="0"/>
            </p:cNvCxnSpPr>
            <p:nvPr/>
          </p:nvCxnSpPr>
          <p:spPr>
            <a:xfrm>
              <a:off x="4284531" y="5531773"/>
              <a:ext cx="354656" cy="60701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1035019" y="1890317"/>
            <a:ext cx="5261181" cy="612378"/>
            <a:chOff x="1062553" y="5922764"/>
            <a:chExt cx="5261181" cy="612378"/>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t="59718" b="11916"/>
            <a:stretch/>
          </p:blipFill>
          <p:spPr>
            <a:xfrm>
              <a:off x="1062553" y="5922764"/>
              <a:ext cx="5261181" cy="612378"/>
            </a:xfrm>
            <a:prstGeom prst="rect">
              <a:avLst/>
            </a:prstGeom>
            <a:ln>
              <a:solidFill>
                <a:schemeClr val="tx1"/>
              </a:solidFill>
            </a:ln>
          </p:spPr>
        </p:pic>
        <p:sp>
          <p:nvSpPr>
            <p:cNvPr id="37" name="正方形/長方形 36"/>
            <p:cNvSpPr/>
            <p:nvPr/>
          </p:nvSpPr>
          <p:spPr>
            <a:xfrm>
              <a:off x="5315070" y="6311426"/>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5569157" y="3170738"/>
            <a:ext cx="1671991" cy="2908489"/>
          </a:xfrm>
          <a:prstGeom prst="rect">
            <a:avLst/>
          </a:prstGeom>
          <a:noFill/>
        </p:spPr>
        <p:txBody>
          <a:bodyPr wrap="square" rtlCol="0">
            <a:spAutoFit/>
          </a:bodyPr>
          <a:lstStyle/>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ATM</a:t>
            </a:r>
            <a:r>
              <a:rPr lang="ja-JP" altLang="en-US" sz="900" dirty="0">
                <a:solidFill>
                  <a:prstClr val="black"/>
                </a:solidFill>
                <a:latin typeface="HG丸ｺﾞｼｯｸM-PRO" panose="020F0600000000000000" pitchFamily="50" charset="-128"/>
                <a:ea typeface="HG丸ｺﾞｼｯｸM-PRO" panose="020F0600000000000000" pitchFamily="50" charset="-128"/>
              </a:rPr>
              <a:t>又はインターネットバンキング</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Pay-easy</a:t>
            </a:r>
            <a:r>
              <a:rPr lang="ja-JP" altLang="en-US" sz="900" dirty="0">
                <a:solidFill>
                  <a:prstClr val="black"/>
                </a:solidFill>
                <a:latin typeface="HG丸ｺﾞｼｯｸM-PRO" panose="020F0600000000000000" pitchFamily="50" charset="-128"/>
                <a:ea typeface="HG丸ｺﾞｼｯｸM-PRO" panose="020F0600000000000000" pitchFamily="50" charset="-128"/>
              </a:rPr>
              <a:t>（ペイジー）サービスに対応している必要が</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ありますので、ご注意</a:t>
            </a:r>
            <a:r>
              <a:rPr lang="ja-JP" altLang="en-US" sz="900" dirty="0">
                <a:solidFill>
                  <a:prstClr val="black"/>
                </a:solidFill>
                <a:latin typeface="HG丸ｺﾞｼｯｸM-PRO" panose="020F0600000000000000" pitchFamily="50" charset="-128"/>
                <a:ea typeface="HG丸ｺﾞｼｯｸM-PRO" panose="020F0600000000000000" pitchFamily="50" charset="-128"/>
              </a:rPr>
              <a:t>ください。</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電子納付には納付期限（納付期間最終年月日）が設定されています</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ので、期限</a:t>
            </a:r>
            <a:r>
              <a:rPr lang="ja-JP" altLang="en-US" sz="900" dirty="0">
                <a:solidFill>
                  <a:prstClr val="black"/>
                </a:solidFill>
                <a:latin typeface="HG丸ｺﾞｼｯｸM-PRO" panose="020F0600000000000000" pitchFamily="50" charset="-128"/>
                <a:ea typeface="HG丸ｺﾞｼｯｸM-PRO" panose="020F0600000000000000" pitchFamily="50" charset="-128"/>
              </a:rPr>
              <a:t>までに納付手続を終えてください。</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a:solidFill>
                  <a:srgbClr val="FF0000"/>
                </a:solidFill>
                <a:latin typeface="ＭＳ Ｐゴシック"/>
                <a:ea typeface="ＭＳ Ｐゴシック"/>
              </a:rPr>
              <a:t>納付期限を過ぎると供託の申請は失効します</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ので、御注意</a:t>
            </a:r>
            <a:r>
              <a:rPr lang="ja-JP" altLang="en-US" sz="900" dirty="0">
                <a:solidFill>
                  <a:prstClr val="black"/>
                </a:solidFill>
                <a:latin typeface="HG丸ｺﾞｼｯｸM-PRO" panose="020F0600000000000000" pitchFamily="50" charset="-128"/>
                <a:ea typeface="HG丸ｺﾞｼｯｸM-PRO" panose="020F0600000000000000" pitchFamily="50" charset="-128"/>
              </a:rPr>
              <a:t>ください。</a:t>
            </a:r>
          </a:p>
        </p:txBody>
      </p:sp>
      <p:pic>
        <p:nvPicPr>
          <p:cNvPr id="68" name="図 67"/>
          <p:cNvPicPr>
            <a:picLocks noChangeAspect="1"/>
          </p:cNvPicPr>
          <p:nvPr/>
        </p:nvPicPr>
        <p:blipFill rotWithShape="1">
          <a:blip r:embed="rId4" cstate="print">
            <a:extLst>
              <a:ext uri="{28A0092B-C50C-407E-A947-70E740481C1C}">
                <a14:useLocalDpi xmlns:a14="http://schemas.microsoft.com/office/drawing/2010/main" val="0"/>
              </a:ext>
            </a:extLst>
          </a:blip>
          <a:srcRect r="49131"/>
          <a:stretch/>
        </p:blipFill>
        <p:spPr>
          <a:xfrm>
            <a:off x="6345314" y="3973379"/>
            <a:ext cx="690733" cy="576063"/>
          </a:xfrm>
          <a:prstGeom prst="rect">
            <a:avLst/>
          </a:prstGeom>
        </p:spPr>
      </p:pic>
      <p:grpSp>
        <p:nvGrpSpPr>
          <p:cNvPr id="8" name="グループ化 7"/>
          <p:cNvGrpSpPr/>
          <p:nvPr/>
        </p:nvGrpSpPr>
        <p:grpSpPr>
          <a:xfrm>
            <a:off x="3781549" y="6138788"/>
            <a:ext cx="3505816" cy="3888431"/>
            <a:chOff x="3781549" y="6138788"/>
            <a:chExt cx="3505816" cy="3888431"/>
          </a:xfrm>
        </p:grpSpPr>
        <p:sp>
          <p:nvSpPr>
            <p:cNvPr id="28" name="角丸四角形 27"/>
            <p:cNvSpPr/>
            <p:nvPr/>
          </p:nvSpPr>
          <p:spPr>
            <a:xfrm>
              <a:off x="3852638" y="6138788"/>
              <a:ext cx="3434727" cy="3888431"/>
            </a:xfrm>
            <a:prstGeom prst="roundRect">
              <a:avLst>
                <a:gd name="adj" fmla="val 0"/>
              </a:avLst>
            </a:prstGeom>
            <a:solidFill>
              <a:srgbClr val="FFFFCC"/>
            </a:solidFill>
            <a:ln w="19050">
              <a:solidFill>
                <a:srgbClr val="FF0000">
                  <a:alpha val="40000"/>
                </a:srgb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8890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ＡＴＭを</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50" b="1" dirty="0" smtClean="0">
                  <a:solidFill>
                    <a:prstClr val="black"/>
                  </a:solidFill>
                  <a:latin typeface="HG丸ｺﾞｼｯｸM-PRO" panose="020F0600000000000000" pitchFamily="50" charset="-128"/>
                  <a:ea typeface="HG丸ｺﾞｼｯｸM-PRO" panose="020F0600000000000000" pitchFamily="50" charset="-128"/>
                </a:rPr>
                <a:t>ATM</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に</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1" dirty="0">
                  <a:solidFill>
                    <a:srgbClr val="FF0000"/>
                  </a:solidFill>
                  <a:latin typeface="+mn-ea"/>
                </a:rPr>
                <a:t>収納機関番号</a:t>
              </a:r>
              <a:r>
                <a:rPr lang="ja-JP" altLang="en-US" sz="1050" b="1" dirty="0" smtClean="0">
                  <a:solidFill>
                    <a:srgbClr val="FF0000"/>
                  </a:solidFill>
                  <a:latin typeface="+mn-ea"/>
                </a:rPr>
                <a:t>」</a:t>
              </a:r>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50" b="1" dirty="0" smtClean="0">
                  <a:solidFill>
                    <a:srgbClr val="FF0000"/>
                  </a:solidFill>
                  <a:latin typeface="+mj-ea"/>
                  <a:ea typeface="+mj-ea"/>
                </a:rPr>
                <a:t>「</a:t>
              </a:r>
              <a:r>
                <a:rPr lang="ja-JP" altLang="en-US" sz="1050" b="1" dirty="0">
                  <a:solidFill>
                    <a:srgbClr val="FF0000"/>
                  </a:solidFill>
                  <a:latin typeface="+mj-ea"/>
                  <a:ea typeface="+mj-ea"/>
                </a:rPr>
                <a:t>納付番号」</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及び</a:t>
              </a:r>
              <a:r>
                <a:rPr lang="ja-JP" altLang="en-US" sz="1050" b="1" dirty="0" smtClean="0">
                  <a:solidFill>
                    <a:srgbClr val="FF0000"/>
                  </a:solidFill>
                  <a:latin typeface="+mn-ea"/>
                </a:rPr>
                <a:t>「確認番　号</a:t>
              </a:r>
              <a:r>
                <a:rPr lang="ja-JP" altLang="en-US" sz="1050" b="1" dirty="0">
                  <a:solidFill>
                    <a:srgbClr val="FF0000"/>
                  </a:solidFill>
                  <a:latin typeface="+mn-ea"/>
                </a:rPr>
                <a:t>」</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を入力</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する</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必要があります</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1050" b="1" dirty="0">
                  <a:solidFill>
                    <a:schemeClr val="tx1"/>
                  </a:solidFill>
                  <a:latin typeface="HG丸ｺﾞｼｯｸM-PRO" panose="020F0600000000000000" pitchFamily="50" charset="-128"/>
                  <a:ea typeface="HG丸ｺﾞｼｯｸM-PRO" panose="020F0600000000000000" pitchFamily="50" charset="-128"/>
                </a:rPr>
                <a:t>　</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　このため、ＡＴＭ</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を利用する際に</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は、上記</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の電子納付情報表示画面を</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印刷する</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など</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して、これら</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の番号を</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に用意した上</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で、手続</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を行って</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ください</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a:t>
              </a:r>
            </a:p>
            <a:p>
              <a:pPr marL="88900" indent="-88900"/>
              <a:endParaRPr lang="ja-JP" altLang="en-US" sz="800" b="1" dirty="0">
                <a:solidFill>
                  <a:schemeClr val="tx1"/>
                </a:solidFill>
                <a:latin typeface="HG丸ｺﾞｼｯｸM-PRO" panose="020F0600000000000000" pitchFamily="50" charset="-128"/>
                <a:ea typeface="HG丸ｺﾞｼｯｸM-PRO" panose="020F0600000000000000" pitchFamily="50" charset="-128"/>
              </a:endParaRPr>
            </a:p>
            <a:p>
              <a:pPr marL="92075" indent="-92075"/>
              <a:r>
                <a:rPr lang="en-US" altLang="ja-JP" sz="105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050" b="1" dirty="0" smtClean="0">
                  <a:solidFill>
                    <a:schemeClr val="tx1"/>
                  </a:solidFill>
                  <a:latin typeface="HG丸ｺﾞｼｯｸM-PRO" panose="020F0600000000000000" pitchFamily="50" charset="-128"/>
                  <a:ea typeface="HG丸ｺﾞｼｯｸM-PRO" panose="020F0600000000000000" pitchFamily="50" charset="-128"/>
                </a:rPr>
                <a:t>ATM</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電子納付を行うに</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は</a:t>
              </a:r>
              <a:r>
                <a:rPr lang="en-US" altLang="ja-JP" sz="1050" b="1" dirty="0" smtClean="0">
                  <a:solidFill>
                    <a:srgbClr val="FF0000"/>
                  </a:solidFill>
                  <a:latin typeface="+mn-ea"/>
                </a:rPr>
                <a:t>ATM</a:t>
              </a:r>
              <a:r>
                <a:rPr lang="ja-JP" altLang="en-US" sz="1050" b="1" dirty="0" smtClean="0">
                  <a:solidFill>
                    <a:srgbClr val="FF0000"/>
                  </a:solidFill>
                  <a:latin typeface="+mn-ea"/>
                </a:rPr>
                <a:t>が</a:t>
              </a:r>
              <a:r>
                <a:rPr lang="ja-JP" altLang="en-US" sz="1050" b="1" dirty="0">
                  <a:solidFill>
                    <a:srgbClr val="FF0000"/>
                  </a:solidFill>
                  <a:latin typeface="+mn-ea"/>
                </a:rPr>
                <a:t>「ペイジー」サービスに対応</a:t>
              </a:r>
              <a:r>
                <a:rPr lang="ja-JP" altLang="en-US" sz="1050" b="1" dirty="0" smtClean="0">
                  <a:solidFill>
                    <a:srgbClr val="FF0000"/>
                  </a:solidFill>
                  <a:latin typeface="+mn-ea"/>
                </a:rPr>
                <a:t>して</a:t>
              </a:r>
              <a:r>
                <a:rPr lang="ja-JP" altLang="en-US" sz="1050" b="1" dirty="0">
                  <a:solidFill>
                    <a:srgbClr val="FF0000"/>
                  </a:solidFill>
                  <a:latin typeface="+mn-ea"/>
                </a:rPr>
                <a:t>いる必要</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があります。</a:t>
              </a:r>
              <a:r>
                <a:rPr lang="ja-JP" altLang="en-US" sz="1050" b="1" u="sng" dirty="0">
                  <a:solidFill>
                    <a:schemeClr val="tx1"/>
                  </a:solidFill>
                  <a:latin typeface="+mn-ea"/>
                </a:rPr>
                <a:t>金融機関によってはＡＴＭが「ペイジー」サービスに対応していない場合があります</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ので、事前に、対応</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の有無を御利用金融機関に確認してください</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b="1" dirty="0">
                  <a:solidFill>
                    <a:schemeClr val="tx1"/>
                  </a:solidFill>
                  <a:latin typeface="HG丸ｺﾞｼｯｸM-PRO" panose="020F0600000000000000" pitchFamily="50" charset="-128"/>
                  <a:ea typeface="HG丸ｺﾞｼｯｸM-PRO" panose="020F0600000000000000" pitchFamily="50" charset="-128"/>
                </a:rPr>
                <a:t>　</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　</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8" name="図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006" y="8546874"/>
              <a:ext cx="1912857" cy="1386382"/>
            </a:xfrm>
            <a:prstGeom prst="rect">
              <a:avLst/>
            </a:prstGeom>
            <a:ln w="6350">
              <a:solidFill>
                <a:schemeClr val="tx1"/>
              </a:solidFill>
            </a:ln>
          </p:spPr>
        </p:pic>
        <p:sp>
          <p:nvSpPr>
            <p:cNvPr id="39" name="テキスト ボックス 38"/>
            <p:cNvSpPr txBox="1"/>
            <p:nvPr/>
          </p:nvSpPr>
          <p:spPr>
            <a:xfrm>
              <a:off x="3781549" y="8288284"/>
              <a:ext cx="1922582" cy="230832"/>
            </a:xfrm>
            <a:prstGeom prst="rect">
              <a:avLst/>
            </a:prstGeom>
            <a:noFill/>
            <a:ln>
              <a:noFill/>
            </a:ln>
          </p:spPr>
          <p:txBody>
            <a:bodyPr wrap="square" rtlCol="0">
              <a:spAutoFit/>
            </a:bodyPr>
            <a:lstStyle/>
            <a:p>
              <a:pPr algn="ctr"/>
              <a:r>
                <a:rPr kumimoji="1" lang="ja-JP" altLang="en-US" sz="900" dirty="0" smtClean="0">
                  <a:solidFill>
                    <a:srgbClr val="008080"/>
                  </a:solidFill>
                  <a:latin typeface="+mn-ea"/>
                  <a:ea typeface="+mn-ea"/>
                </a:rPr>
                <a:t>＜ゆう</a:t>
              </a:r>
              <a:r>
                <a:rPr kumimoji="1" lang="ja-JP" altLang="en-US" sz="900" dirty="0" err="1" smtClean="0">
                  <a:solidFill>
                    <a:srgbClr val="008080"/>
                  </a:solidFill>
                  <a:latin typeface="+mn-ea"/>
                  <a:ea typeface="+mn-ea"/>
                </a:rPr>
                <a:t>ちょ</a:t>
              </a:r>
              <a:r>
                <a:rPr kumimoji="1" lang="ja-JP" altLang="en-US" sz="900" dirty="0" smtClean="0">
                  <a:solidFill>
                    <a:srgbClr val="008080"/>
                  </a:solidFill>
                  <a:latin typeface="+mn-ea"/>
                  <a:ea typeface="+mn-ea"/>
                </a:rPr>
                <a:t>銀行　</a:t>
              </a:r>
              <a:r>
                <a:rPr kumimoji="1" lang="en-US" altLang="ja-JP" sz="900" dirty="0" smtClean="0">
                  <a:solidFill>
                    <a:srgbClr val="008080"/>
                  </a:solidFill>
                  <a:latin typeface="+mn-ea"/>
                  <a:ea typeface="+mn-ea"/>
                </a:rPr>
                <a:t>ATM</a:t>
              </a:r>
              <a:r>
                <a:rPr kumimoji="1" lang="ja-JP" altLang="en-US" sz="900" dirty="0" smtClean="0">
                  <a:solidFill>
                    <a:srgbClr val="008080"/>
                  </a:solidFill>
                  <a:latin typeface="+mn-ea"/>
                  <a:ea typeface="+mn-ea"/>
                </a:rPr>
                <a:t>の画面例＞</a:t>
              </a:r>
              <a:endParaRPr kumimoji="1" lang="ja-JP" altLang="en-US" sz="900" dirty="0">
                <a:solidFill>
                  <a:srgbClr val="008080"/>
                </a:solidFill>
                <a:latin typeface="+mn-ea"/>
                <a:ea typeface="+mn-ea"/>
              </a:endParaRPr>
            </a:p>
          </p:txBody>
        </p:sp>
      </p:gr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7025" y="8848867"/>
            <a:ext cx="1033006" cy="1033006"/>
          </a:xfrm>
          <a:prstGeom prst="rect">
            <a:avLst/>
          </a:prstGeom>
        </p:spPr>
      </p:pic>
      <p:sp>
        <p:nvSpPr>
          <p:cNvPr id="42" name="テキスト ボックス 41"/>
          <p:cNvSpPr txBox="1"/>
          <p:nvPr/>
        </p:nvSpPr>
        <p:spPr>
          <a:xfrm>
            <a:off x="5950239" y="8633423"/>
            <a:ext cx="1671991" cy="215444"/>
          </a:xfrm>
          <a:prstGeom prst="rect">
            <a:avLst/>
          </a:prstGeom>
          <a:noFill/>
        </p:spPr>
        <p:txBody>
          <a:bodyPr wrap="square" rtlCol="0">
            <a:spAutoFit/>
          </a:bodyPr>
          <a:lstStyle/>
          <a:p>
            <a:pPr marL="88900" lvl="0" indent="-88900"/>
            <a:r>
              <a:rPr lang="en-US" altLang="ja-JP" sz="800" b="1" dirty="0" smtClean="0">
                <a:solidFill>
                  <a:prstClr val="black"/>
                </a:solidFill>
                <a:latin typeface="HG丸ｺﾞｼｯｸM-PRO" panose="020F0600000000000000" pitchFamily="50" charset="-128"/>
                <a:ea typeface="HG丸ｺﾞｼｯｸM-PRO" panose="020F0600000000000000" pitchFamily="50" charset="-128"/>
              </a:rPr>
              <a:t>Pay-easy</a:t>
            </a:r>
            <a:r>
              <a:rPr lang="ja-JP" altLang="en-US" sz="800" b="1" dirty="0" smtClean="0">
                <a:solidFill>
                  <a:prstClr val="black"/>
                </a:solidFill>
                <a:latin typeface="HG丸ｺﾞｼｯｸM-PRO" panose="020F0600000000000000" pitchFamily="50" charset="-128"/>
                <a:ea typeface="HG丸ｺﾞｼｯｸM-PRO" panose="020F0600000000000000" pitchFamily="50" charset="-128"/>
              </a:rPr>
              <a:t>対応ＡＴＭ一覧</a:t>
            </a:r>
            <a:endParaRPr lang="en-US" altLang="ja-JP" sz="800" b="1"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9448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a:xfrm>
            <a:off x="6184912" y="9955212"/>
            <a:ext cx="1764295" cy="569325"/>
          </a:xfrm>
        </p:spPr>
        <p:txBody>
          <a:bodyPr/>
          <a:lstStyle/>
          <a:p>
            <a:pPr>
              <a:defRPr/>
            </a:pPr>
            <a:fld id="{CE569786-6E62-4D59-8BCC-C1C0D5FABE53}" type="slidenum">
              <a:rPr lang="ja-JP" altLang="en-US" smtClean="0"/>
              <a:pPr>
                <a:defRPr/>
              </a:pPr>
              <a:t>15</a:t>
            </a:fld>
            <a:endParaRPr lang="ja-JP" altLang="en-US" dirty="0"/>
          </a:p>
        </p:txBody>
      </p:sp>
      <p:grpSp>
        <p:nvGrpSpPr>
          <p:cNvPr id="32" name="グループ化 31"/>
          <p:cNvGrpSpPr/>
          <p:nvPr/>
        </p:nvGrpSpPr>
        <p:grpSpPr>
          <a:xfrm>
            <a:off x="252239" y="600751"/>
            <a:ext cx="6909455" cy="360040"/>
            <a:chOff x="340470" y="810196"/>
            <a:chExt cx="6909455" cy="360040"/>
          </a:xfrm>
        </p:grpSpPr>
        <p:cxnSp>
          <p:nvCxnSpPr>
            <p:cNvPr id="33" name="直線コネクタ 32"/>
            <p:cNvCxnSpPr>
              <a:stCxn id="34"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34" name="ホームベース 33"/>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封筒・切手の送付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5" name="角丸四角形 34"/>
          <p:cNvSpPr/>
          <p:nvPr/>
        </p:nvSpPr>
        <p:spPr>
          <a:xfrm>
            <a:off x="411517" y="1032799"/>
            <a:ext cx="6775169" cy="459804"/>
          </a:xfrm>
          <a:prstGeom prst="roundRect">
            <a:avLst>
              <a:gd name="adj" fmla="val 302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供託書正本を</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郵送での受け取りを希望</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された場合は、申請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情報を</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送信後、供託書正本送付用</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の封筒と切手を法務局宛てに</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45" name="グループ化 44"/>
          <p:cNvGrpSpPr/>
          <p:nvPr/>
        </p:nvGrpSpPr>
        <p:grpSpPr>
          <a:xfrm>
            <a:off x="252239" y="2497658"/>
            <a:ext cx="6909455" cy="360040"/>
            <a:chOff x="340470" y="810196"/>
            <a:chExt cx="6909455" cy="360040"/>
          </a:xfrm>
        </p:grpSpPr>
        <p:cxnSp>
          <p:nvCxnSpPr>
            <p:cNvPr id="46" name="直線コネクタ 45"/>
            <p:cNvCxnSpPr>
              <a:stCxn id="47" idx="3"/>
            </p:cNvCxnSpPr>
            <p:nvPr/>
          </p:nvCxnSpPr>
          <p:spPr>
            <a:xfrm>
              <a:off x="3343313"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47" name="ホームベース 46"/>
            <p:cNvSpPr/>
            <p:nvPr/>
          </p:nvSpPr>
          <p:spPr>
            <a:xfrm>
              <a:off x="340470"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  供託</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正本</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の受領</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8" name="角丸四角形 47"/>
          <p:cNvSpPr/>
          <p:nvPr/>
        </p:nvSpPr>
        <p:spPr>
          <a:xfrm>
            <a:off x="306883" y="2785690"/>
            <a:ext cx="7009437" cy="720080"/>
          </a:xfrm>
          <a:prstGeom prst="roundRect">
            <a:avLst>
              <a:gd name="adj" fmla="val 661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金の納付手続が完了する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と、納付</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手続完了の通知</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が、自動的</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に法務局へ送信されます</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を確認した法務局で</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は、申請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情報作成の際に選択された受領</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方法に基づき、供託書</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正本を</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交付します。</a:t>
            </a:r>
            <a:endPar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55" name="グループ化 54"/>
          <p:cNvGrpSpPr/>
          <p:nvPr/>
        </p:nvGrpSpPr>
        <p:grpSpPr>
          <a:xfrm>
            <a:off x="254322" y="5353279"/>
            <a:ext cx="6909455" cy="360040"/>
            <a:chOff x="414561" y="810196"/>
            <a:chExt cx="6909455" cy="360040"/>
          </a:xfrm>
        </p:grpSpPr>
        <p:cxnSp>
          <p:nvCxnSpPr>
            <p:cNvPr id="56" name="直線コネクタ 55"/>
            <p:cNvCxnSpPr>
              <a:stCxn id="57" idx="3"/>
            </p:cNvCxnSpPr>
            <p:nvPr/>
          </p:nvCxnSpPr>
          <p:spPr>
            <a:xfrm>
              <a:off x="4150565" y="990216"/>
              <a:ext cx="3173451"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57" name="ホームベース 56"/>
            <p:cNvSpPr/>
            <p:nvPr/>
          </p:nvSpPr>
          <p:spPr>
            <a:xfrm>
              <a:off x="414561" y="810196"/>
              <a:ext cx="3736004"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  その他（修正（補正）連絡）</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8" name="角丸四角形 57"/>
          <p:cNvSpPr/>
          <p:nvPr/>
        </p:nvSpPr>
        <p:spPr>
          <a:xfrm>
            <a:off x="373491" y="5678968"/>
            <a:ext cx="7009437" cy="57435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法務局での審査の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結果、申請</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内容等</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に修正が</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必要な場合</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は、法務局</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から補正のお知らせがオンラインで送信されます。</a:t>
            </a:r>
          </a:p>
        </p:txBody>
      </p:sp>
      <p:sp>
        <p:nvSpPr>
          <p:cNvPr id="59" name="角丸四角形 58"/>
          <p:cNvSpPr/>
          <p:nvPr/>
        </p:nvSpPr>
        <p:spPr>
          <a:xfrm>
            <a:off x="459154" y="6204524"/>
            <a:ext cx="6550789" cy="372891"/>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rPr>
              <a:t>　補正が必要な内容を確認するに</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から</a:t>
            </a:r>
            <a:r>
              <a:rPr lang="en-US" altLang="ja-JP" sz="1050" dirty="0" smtClean="0">
                <a:solidFill>
                  <a:schemeClr val="tx1"/>
                </a:solidFill>
                <a:latin typeface="+mn-ea"/>
              </a:rPr>
              <a:t>『</a:t>
            </a:r>
            <a:r>
              <a:rPr lang="ja-JP" altLang="en-US" sz="1050" b="1" dirty="0" smtClean="0">
                <a:solidFill>
                  <a:schemeClr val="tx1"/>
                </a:solidFill>
                <a:latin typeface="+mn-ea"/>
              </a:rPr>
              <a:t> </a:t>
            </a:r>
            <a:r>
              <a:rPr lang="ja-JP" altLang="en-US" sz="1050" b="1" dirty="0">
                <a:solidFill>
                  <a:schemeClr val="tx1"/>
                </a:solidFill>
                <a:latin typeface="+mn-ea"/>
              </a:rPr>
              <a:t>お知らせ </a:t>
            </a:r>
            <a:r>
              <a:rPr lang="en-US" altLang="ja-JP" sz="1050"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457" y="1815938"/>
            <a:ext cx="326989" cy="475294"/>
          </a:xfrm>
          <a:prstGeom prst="rect">
            <a:avLst/>
          </a:prstGeom>
        </p:spPr>
      </p:pic>
      <p:pic>
        <p:nvPicPr>
          <p:cNvPr id="75" name="図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868" y="1652671"/>
            <a:ext cx="612049" cy="637469"/>
          </a:xfrm>
          <a:prstGeom prst="rect">
            <a:avLst/>
          </a:prstGeom>
        </p:spPr>
      </p:pic>
      <p:sp>
        <p:nvSpPr>
          <p:cNvPr id="76" name="角丸四角形 75"/>
          <p:cNvSpPr/>
          <p:nvPr/>
        </p:nvSpPr>
        <p:spPr>
          <a:xfrm>
            <a:off x="6656370" y="2268383"/>
            <a:ext cx="659950" cy="22927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長３封筒</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5782929" y="2268383"/>
            <a:ext cx="803966" cy="22927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角２封筒</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534" y="8112039"/>
            <a:ext cx="4163337" cy="2059196"/>
          </a:xfrm>
          <a:prstGeom prst="rect">
            <a:avLst/>
          </a:prstGeom>
          <a:ln>
            <a:solidFill>
              <a:schemeClr val="tx1"/>
            </a:solidFill>
          </a:ln>
        </p:spPr>
      </p:pic>
      <p:sp>
        <p:nvSpPr>
          <p:cNvPr id="6" name="テキスト ボックス 5"/>
          <p:cNvSpPr txBox="1"/>
          <p:nvPr/>
        </p:nvSpPr>
        <p:spPr>
          <a:xfrm>
            <a:off x="373491" y="3505770"/>
            <a:ext cx="3367452" cy="1399408"/>
          </a:xfrm>
          <a:prstGeom prst="rect">
            <a:avLst/>
          </a:prstGeom>
          <a:solidFill>
            <a:schemeClr val="bg1"/>
          </a:solidFill>
          <a:ln>
            <a:solidFill>
              <a:schemeClr val="bg1">
                <a:lumMod val="85000"/>
              </a:schemeClr>
            </a:solidFill>
          </a:ln>
        </p:spPr>
        <p:txBody>
          <a:bodyPr wrap="square" rtlCol="0">
            <a:noAutofit/>
          </a:bodyPr>
          <a:lstStyle/>
          <a:p>
            <a:pPr marL="88900" lvl="0" indent="-88900" algn="ct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郵送で受領する場合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申請情報作成時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000" dirty="0">
                <a:solidFill>
                  <a:prstClr val="black"/>
                </a:solidFill>
                <a:latin typeface="HG丸ｺﾞｼｯｸM-PRO" panose="020F0600000000000000" pitchFamily="50" charset="-128"/>
                <a:ea typeface="HG丸ｺﾞｼｯｸM-PRO" panose="020F0600000000000000" pitchFamily="50" charset="-128"/>
              </a:rPr>
              <a:t>書面の供託書正本の送付を請求する。」を選択した場合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において供託金の納付が確認</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でき次第、供託書</a:t>
            </a:r>
            <a:r>
              <a:rPr lang="ja-JP" altLang="en-US" sz="1000" dirty="0">
                <a:solidFill>
                  <a:prstClr val="black"/>
                </a:solidFill>
                <a:latin typeface="HG丸ｺﾞｼｯｸM-PRO" panose="020F0600000000000000" pitchFamily="50" charset="-128"/>
                <a:ea typeface="HG丸ｺﾞｼｯｸM-PRO" panose="020F0600000000000000" pitchFamily="50" charset="-128"/>
              </a:rPr>
              <a:t>正本を発送します。</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6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正本送付用の封筒及び切手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を、法務局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に送付する必要が</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あります（上記５のとおり）。</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3819234" y="3505769"/>
            <a:ext cx="3367452" cy="1399409"/>
          </a:xfrm>
          <a:prstGeom prst="rect">
            <a:avLst/>
          </a:prstGeom>
          <a:solidFill>
            <a:schemeClr val="bg1"/>
          </a:solidFill>
          <a:ln>
            <a:solidFill>
              <a:schemeClr val="bg1">
                <a:lumMod val="85000"/>
              </a:schemeClr>
            </a:solidFill>
          </a:ln>
        </p:spPr>
        <p:txBody>
          <a:bodyPr wrap="square" rtlCol="0">
            <a:noAutofit/>
          </a:bodyPr>
          <a:lstStyle/>
          <a:p>
            <a:pPr marL="88900" lvl="0" indent="-88900"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法務局の窓口</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で受領する場合</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lvl="0" indent="-90488"/>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申請情報作成時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0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書面の供託書正本の窓口交付を請求する。」</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を選択した場合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は、供託</a:t>
            </a:r>
            <a:r>
              <a:rPr lang="ja-JP" altLang="en-US" sz="1000" dirty="0">
                <a:solidFill>
                  <a:prstClr val="black"/>
                </a:solidFill>
                <a:latin typeface="HG丸ｺﾞｼｯｸM-PRO" panose="020F0600000000000000" pitchFamily="50" charset="-128"/>
                <a:ea typeface="HG丸ｺﾞｼｯｸM-PRO" panose="020F0600000000000000" pitchFamily="50" charset="-128"/>
              </a:rPr>
              <a:t>金の納付手続</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完了後、法務局</a:t>
            </a:r>
            <a:r>
              <a:rPr lang="ja-JP" altLang="en-US" sz="1000" dirty="0">
                <a:solidFill>
                  <a:prstClr val="black"/>
                </a:solidFill>
                <a:latin typeface="HG丸ｺﾞｼｯｸM-PRO" panose="020F0600000000000000" pitchFamily="50" charset="-128"/>
                <a:ea typeface="HG丸ｺﾞｼｯｸM-PRO" panose="020F0600000000000000" pitchFamily="50" charset="-128"/>
              </a:rPr>
              <a:t>へお越しください。</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marL="90488" lvl="0" indent="-90488"/>
            <a:endParaRPr lang="en-US" altLang="ja-JP" sz="400" dirty="0">
              <a:solidFill>
                <a:prstClr val="black"/>
              </a:solidFill>
              <a:latin typeface="HG丸ｺﾞｼｯｸM-PRO" panose="020F0600000000000000" pitchFamily="50" charset="-128"/>
              <a:ea typeface="HG丸ｺﾞｼｯｸM-PRO" panose="020F0600000000000000" pitchFamily="50" charset="-128"/>
            </a:endParaRPr>
          </a:p>
          <a:p>
            <a:pPr marL="90488" lvl="0" indent="-90488"/>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b="1" u="sng" dirty="0">
                <a:solidFill>
                  <a:prstClr val="black"/>
                </a:solidFill>
                <a:latin typeface="ＭＳ Ｐゴシック"/>
                <a:ea typeface="ＭＳ Ｐゴシック"/>
              </a:rPr>
              <a:t>来庁される際</a:t>
            </a:r>
            <a:r>
              <a:rPr lang="ja-JP" altLang="en-US" sz="1000" dirty="0">
                <a:solidFill>
                  <a:prstClr val="black"/>
                </a:solidFill>
                <a:latin typeface="HG丸ｺﾞｼｯｸM-PRO" panose="020F0600000000000000" pitchFamily="50" charset="-128"/>
                <a:ea typeface="HG丸ｺﾞｼｯｸM-PRO" panose="020F0600000000000000" pitchFamily="50" charset="-128"/>
              </a:rPr>
              <a:t>に</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は、本人</a:t>
            </a:r>
            <a:r>
              <a:rPr lang="ja-JP" altLang="en-US" sz="1000" dirty="0">
                <a:solidFill>
                  <a:prstClr val="black"/>
                </a:solidFill>
                <a:latin typeface="HG丸ｺﾞｼｯｸM-PRO" panose="020F0600000000000000" pitchFamily="50" charset="-128"/>
                <a:ea typeface="HG丸ｺﾞｼｯｸM-PRO" panose="020F0600000000000000" pitchFamily="50" charset="-128"/>
              </a:rPr>
              <a:t>確認の</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ため、</a:t>
            </a:r>
            <a:r>
              <a:rPr lang="ja-JP" altLang="en-US" sz="1000" u="sng" dirty="0" smtClean="0">
                <a:solidFill>
                  <a:prstClr val="black"/>
                </a:solidFill>
                <a:latin typeface="HG丸ｺﾞｼｯｸM-PRO" panose="020F0600000000000000" pitchFamily="50" charset="-128"/>
                <a:ea typeface="HG丸ｺﾞｼｯｸM-PRO" panose="020F0600000000000000" pitchFamily="50" charset="-128"/>
              </a:rPr>
              <a:t>受理</a:t>
            </a:r>
            <a:r>
              <a:rPr lang="ja-JP" altLang="en-US" sz="1000" u="sng" dirty="0">
                <a:solidFill>
                  <a:prstClr val="black"/>
                </a:solidFill>
                <a:latin typeface="HG丸ｺﾞｼｯｸM-PRO" panose="020F0600000000000000" pitchFamily="50" charset="-128"/>
                <a:ea typeface="HG丸ｺﾞｼｯｸM-PRO" panose="020F0600000000000000" pitchFamily="50" charset="-128"/>
              </a:rPr>
              <a:t>決定通知書画面等を印刷した</a:t>
            </a:r>
            <a:r>
              <a:rPr lang="ja-JP" altLang="en-US" sz="1000" u="sng" dirty="0" smtClean="0">
                <a:solidFill>
                  <a:prstClr val="black"/>
                </a:solidFill>
                <a:latin typeface="HG丸ｺﾞｼｯｸM-PRO" panose="020F0600000000000000" pitchFamily="50" charset="-128"/>
                <a:ea typeface="HG丸ｺﾞｼｯｸM-PRO" panose="020F0600000000000000" pitchFamily="50" charset="-128"/>
              </a:rPr>
              <a:t>もの（１３ページ下部に記載した画面）</a:t>
            </a:r>
            <a:r>
              <a:rPr lang="ja-JP" altLang="en-US" sz="1000" dirty="0" smtClean="0">
                <a:solidFill>
                  <a:prstClr val="black"/>
                </a:solidFill>
                <a:latin typeface="ＭＳ Ｐゴシック"/>
                <a:ea typeface="ＭＳ Ｐゴシック"/>
              </a:rPr>
              <a:t>を</a:t>
            </a:r>
            <a:r>
              <a:rPr lang="ja-JP" altLang="en-US" sz="1000" dirty="0">
                <a:solidFill>
                  <a:prstClr val="black"/>
                </a:solidFill>
                <a:latin typeface="ＭＳ Ｐゴシック"/>
                <a:ea typeface="ＭＳ Ｐゴシック"/>
              </a:rPr>
              <a:t>お持ちください</a:t>
            </a:r>
            <a:r>
              <a:rPr lang="ja-JP" altLang="en-US" sz="10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37" name="グループ化 36"/>
          <p:cNvGrpSpPr/>
          <p:nvPr/>
        </p:nvGrpSpPr>
        <p:grpSpPr>
          <a:xfrm>
            <a:off x="1103957" y="6714852"/>
            <a:ext cx="5261181" cy="612378"/>
            <a:chOff x="1063835" y="5922764"/>
            <a:chExt cx="5261181" cy="612378"/>
          </a:xfrm>
        </p:grpSpPr>
        <p:pic>
          <p:nvPicPr>
            <p:cNvPr id="38" name="図 37"/>
            <p:cNvPicPr>
              <a:picLocks noChangeAspect="1"/>
            </p:cNvPicPr>
            <p:nvPr/>
          </p:nvPicPr>
          <p:blipFill rotWithShape="1">
            <a:blip r:embed="rId5" cstate="print">
              <a:extLst>
                <a:ext uri="{28A0092B-C50C-407E-A947-70E740481C1C}">
                  <a14:useLocalDpi xmlns:a14="http://schemas.microsoft.com/office/drawing/2010/main" val="0"/>
                </a:ext>
              </a:extLst>
            </a:blip>
            <a:srcRect t="59718" b="11916"/>
            <a:stretch/>
          </p:blipFill>
          <p:spPr>
            <a:xfrm>
              <a:off x="1063835" y="5922764"/>
              <a:ext cx="5261181" cy="612378"/>
            </a:xfrm>
            <a:prstGeom prst="rect">
              <a:avLst/>
            </a:prstGeom>
            <a:ln>
              <a:solidFill>
                <a:schemeClr val="tx1"/>
              </a:solidFill>
            </a:ln>
          </p:spPr>
        </p:pic>
        <p:sp>
          <p:nvSpPr>
            <p:cNvPr id="40" name="正方形/長方形 39"/>
            <p:cNvSpPr/>
            <p:nvPr/>
          </p:nvSpPr>
          <p:spPr>
            <a:xfrm>
              <a:off x="4845375" y="6311428"/>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581964" y="7419552"/>
            <a:ext cx="6474540" cy="600164"/>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照会</a:t>
            </a:r>
            <a:r>
              <a:rPr lang="ja-JP" altLang="en-US" sz="1100" dirty="0">
                <a:solidFill>
                  <a:prstClr val="black"/>
                </a:solidFill>
                <a:latin typeface="HG丸ｺﾞｼｯｸM-PRO" panose="020F0600000000000000" pitchFamily="50" charset="-128"/>
                <a:ea typeface="HG丸ｺﾞｼｯｸM-PRO" panose="020F0600000000000000" pitchFamily="50" charset="-128"/>
              </a:rPr>
              <a:t>内容確認（お知らせ）画面が</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開き、コメント欄</a:t>
            </a:r>
            <a:r>
              <a:rPr lang="ja-JP" altLang="en-US" sz="1100" dirty="0">
                <a:solidFill>
                  <a:prstClr val="black"/>
                </a:solidFill>
                <a:latin typeface="HG丸ｺﾞｼｯｸM-PRO" panose="020F0600000000000000" pitchFamily="50" charset="-128"/>
                <a:ea typeface="HG丸ｺﾞｼｯｸM-PRO" panose="020F0600000000000000" pitchFamily="50" charset="-128"/>
              </a:rPr>
              <a:t>に補正が必要な内容が表示されます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ので、内容</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を確認してください。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申請</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情報の内容の修正</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は、次ページを</a:t>
            </a:r>
            <a:r>
              <a:rPr lang="ja-JP" altLang="en-US" sz="1100" dirty="0">
                <a:solidFill>
                  <a:prstClr val="black"/>
                </a:solidFill>
                <a:latin typeface="HG丸ｺﾞｼｯｸM-PRO" panose="020F0600000000000000" pitchFamily="50" charset="-128"/>
                <a:ea typeface="HG丸ｺﾞｼｯｸM-PRO" panose="020F0600000000000000" pitchFamily="50" charset="-128"/>
              </a:rPr>
              <a:t>御覧ください。</a:t>
            </a:r>
          </a:p>
        </p:txBody>
      </p:sp>
      <p:sp>
        <p:nvSpPr>
          <p:cNvPr id="30" name="角丸四角形 29"/>
          <p:cNvSpPr/>
          <p:nvPr/>
        </p:nvSpPr>
        <p:spPr>
          <a:xfrm>
            <a:off x="371595" y="1482206"/>
            <a:ext cx="5056601" cy="91699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97822" algn="l" rtl="0" fontAlgn="base">
              <a:spcBef>
                <a:spcPct val="0"/>
              </a:spcBef>
              <a:spcAft>
                <a:spcPct val="0"/>
              </a:spcAft>
              <a:defRPr kumimoji="1" kern="1200">
                <a:solidFill>
                  <a:schemeClr val="lt1"/>
                </a:solidFill>
                <a:latin typeface="+mn-lt"/>
                <a:ea typeface="+mn-ea"/>
                <a:cs typeface="+mn-cs"/>
              </a:defRPr>
            </a:lvl2pPr>
            <a:lvl3pPr marL="995644" algn="l" rtl="0" fontAlgn="base">
              <a:spcBef>
                <a:spcPct val="0"/>
              </a:spcBef>
              <a:spcAft>
                <a:spcPct val="0"/>
              </a:spcAft>
              <a:defRPr kumimoji="1" kern="1200">
                <a:solidFill>
                  <a:schemeClr val="lt1"/>
                </a:solidFill>
                <a:latin typeface="+mn-lt"/>
                <a:ea typeface="+mn-ea"/>
                <a:cs typeface="+mn-cs"/>
              </a:defRPr>
            </a:lvl3pPr>
            <a:lvl4pPr marL="1493467" algn="l" rtl="0" fontAlgn="base">
              <a:spcBef>
                <a:spcPct val="0"/>
              </a:spcBef>
              <a:spcAft>
                <a:spcPct val="0"/>
              </a:spcAft>
              <a:defRPr kumimoji="1" kern="1200">
                <a:solidFill>
                  <a:schemeClr val="lt1"/>
                </a:solidFill>
                <a:latin typeface="+mn-lt"/>
                <a:ea typeface="+mn-ea"/>
                <a:cs typeface="+mn-cs"/>
              </a:defRPr>
            </a:lvl4pPr>
            <a:lvl5pPr marL="1991288" algn="l" rtl="0" fontAlgn="base">
              <a:spcBef>
                <a:spcPct val="0"/>
              </a:spcBef>
              <a:spcAft>
                <a:spcPct val="0"/>
              </a:spcAft>
              <a:defRPr kumimoji="1" kern="1200">
                <a:solidFill>
                  <a:schemeClr val="lt1"/>
                </a:solidFill>
                <a:latin typeface="+mn-lt"/>
                <a:ea typeface="+mn-ea"/>
                <a:cs typeface="+mn-cs"/>
              </a:defRPr>
            </a:lvl5pPr>
            <a:lvl6pPr marL="2489110" algn="l" defTabSz="995644" rtl="0" eaLnBrk="1" latinLnBrk="0" hangingPunct="1">
              <a:defRPr kumimoji="1" kern="1200">
                <a:solidFill>
                  <a:schemeClr val="lt1"/>
                </a:solidFill>
                <a:latin typeface="+mn-lt"/>
                <a:ea typeface="+mn-ea"/>
                <a:cs typeface="+mn-cs"/>
              </a:defRPr>
            </a:lvl6pPr>
            <a:lvl7pPr marL="2986932" algn="l" defTabSz="995644" rtl="0" eaLnBrk="1" latinLnBrk="0" hangingPunct="1">
              <a:defRPr kumimoji="1" kern="1200">
                <a:solidFill>
                  <a:schemeClr val="lt1"/>
                </a:solidFill>
                <a:latin typeface="+mn-lt"/>
                <a:ea typeface="+mn-ea"/>
                <a:cs typeface="+mn-cs"/>
              </a:defRPr>
            </a:lvl7pPr>
            <a:lvl8pPr marL="3484753" algn="l" defTabSz="995644" rtl="0" eaLnBrk="1" latinLnBrk="0" hangingPunct="1">
              <a:defRPr kumimoji="1" kern="1200">
                <a:solidFill>
                  <a:schemeClr val="lt1"/>
                </a:solidFill>
                <a:latin typeface="+mn-lt"/>
                <a:ea typeface="+mn-ea"/>
                <a:cs typeface="+mn-cs"/>
              </a:defRPr>
            </a:lvl8pPr>
            <a:lvl9pPr marL="3982576" algn="l" defTabSz="995644" rtl="0" eaLnBrk="1" latinLnBrk="0" hangingPunct="1">
              <a:defRPr kumimoji="1" kern="1200">
                <a:solidFill>
                  <a:schemeClr val="lt1"/>
                </a:solidFill>
                <a:latin typeface="+mn-lt"/>
                <a:ea typeface="+mn-ea"/>
                <a:cs typeface="+mn-cs"/>
              </a:defRPr>
            </a:lvl9pPr>
          </a:lstStyle>
          <a:p>
            <a:pPr marL="92075" indent="-92075"/>
            <a:r>
              <a:rPr lang="en-US" altLang="ja-JP"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供託書</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送付用</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封筒は</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、宛先</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を記載の</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上、切手（長３封筒</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は１１０円、</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角２封筒は</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１４０円 </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a:t>
            </a:r>
            <a:r>
              <a:rPr lang="ja-JP" altLang="en-US" sz="10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貼付した状態で法務局に送付してください</a:t>
            </a:r>
            <a:r>
              <a:rPr lang="ja-JP" altLang="en-US" sz="10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en-US" altLang="ja-JP" sz="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indent="-92075"/>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書留、速達などを希望する場合は、その分の切手を貼付してください。</a:t>
            </a:r>
            <a:endParaRPr kumimoji="1" lang="en-US" altLang="ja-JP"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92075" indent="-92075"/>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封筒に「申請番号」を記載するか、又は、受理決定通知書画面（１０ページ下部に記載した画面）を印刷したものを封筒に同封してください。</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75981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12" name="グループ化 11"/>
          <p:cNvGrpSpPr/>
          <p:nvPr/>
        </p:nvGrpSpPr>
        <p:grpSpPr>
          <a:xfrm>
            <a:off x="345678" y="4338588"/>
            <a:ext cx="6785267" cy="360040"/>
            <a:chOff x="359693" y="4428306"/>
            <a:chExt cx="6785267" cy="360040"/>
          </a:xfrm>
        </p:grpSpPr>
        <p:cxnSp>
          <p:nvCxnSpPr>
            <p:cNvPr id="51" name="直線コネクタ 50"/>
            <p:cNvCxnSpPr/>
            <p:nvPr/>
          </p:nvCxnSpPr>
          <p:spPr>
            <a:xfrm>
              <a:off x="359693" y="4607108"/>
              <a:ext cx="6785267"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1128492" y="4428306"/>
              <a:ext cx="5028725" cy="360040"/>
            </a:xfrm>
            <a:prstGeom prst="roundRect">
              <a:avLst>
                <a:gd name="adj" fmla="val 50000"/>
              </a:avLst>
            </a:prstGeom>
            <a:solidFill>
              <a:schemeClr val="accent6">
                <a:lumMod val="60000"/>
                <a:lumOff val="4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108000" rtlCol="0" anchor="ctr" anchorCtr="0"/>
            <a:lstStyle/>
            <a:p>
              <a:pPr lvl="0" algn="ctr"/>
              <a:r>
                <a:rPr lang="ja-JP" altLang="en-US" sz="2000" b="1"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供託かんたん申請　お問合せ先</a:t>
              </a:r>
              <a:endParaRPr lang="en-US" altLang="ja-JP" sz="3200" dirty="0">
                <a:ln w="18415" cmpd="sng">
                  <a:solidFill>
                    <a:srgbClr val="C00000"/>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cs typeface="Miriam" panose="020B0502050101010101" pitchFamily="34" charset="-79"/>
              </a:endParaRPr>
            </a:p>
          </p:txBody>
        </p:sp>
      </p:grpSp>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16</a:t>
            </a:fld>
            <a:endParaRPr lang="ja-JP" altLang="en-US" dirty="0"/>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1200" y="4272860"/>
            <a:ext cx="581760" cy="773770"/>
          </a:xfrm>
          <a:prstGeom prst="rect">
            <a:avLst/>
          </a:prstGeom>
        </p:spPr>
      </p:pic>
      <p:grpSp>
        <p:nvGrpSpPr>
          <p:cNvPr id="54" name="グループ化 53"/>
          <p:cNvGrpSpPr/>
          <p:nvPr/>
        </p:nvGrpSpPr>
        <p:grpSpPr>
          <a:xfrm>
            <a:off x="544710" y="4954328"/>
            <a:ext cx="3275394" cy="5141812"/>
            <a:chOff x="8245127" y="1421504"/>
            <a:chExt cx="3345469" cy="5141812"/>
          </a:xfrm>
        </p:grpSpPr>
        <p:sp>
          <p:nvSpPr>
            <p:cNvPr id="27" name="テキスト ボックス 26"/>
            <p:cNvSpPr txBox="1"/>
            <p:nvPr/>
          </p:nvSpPr>
          <p:spPr>
            <a:xfrm>
              <a:off x="8245127" y="1513806"/>
              <a:ext cx="3345469" cy="5049510"/>
            </a:xfrm>
            <a:prstGeom prst="rect">
              <a:avLst/>
            </a:prstGeom>
            <a:solidFill>
              <a:schemeClr val="bg1"/>
            </a:solidFill>
            <a:ln w="19050">
              <a:solidFill>
                <a:schemeClr val="accent6"/>
              </a:solidFill>
            </a:ln>
          </p:spPr>
          <p:txBody>
            <a:bodyPr wrap="square" tIns="360000" rtlCol="0">
              <a:noAutofit/>
            </a:bodyPr>
            <a:lstStyle/>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申請内容・方法の事前相談</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申請書への入力内容や書き方が分からない</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等</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200" b="1" dirty="0">
                  <a:solidFill>
                    <a:srgbClr val="FF0000"/>
                  </a:solidFill>
                  <a:latin typeface="ＭＳ Ｐゴシック"/>
                  <a:ea typeface="ＭＳ Ｐゴシック"/>
                </a:rPr>
                <a:t>　供託の申請内容</a:t>
              </a:r>
              <a:r>
                <a:rPr lang="ja-JP" altLang="en-US" sz="1200" dirty="0">
                  <a:solidFill>
                    <a:prstClr val="black"/>
                  </a:solidFill>
                  <a:latin typeface="ＭＳ Ｐゴシック"/>
                  <a:ea typeface="ＭＳ Ｐゴシック"/>
                </a:rPr>
                <a:t>について</a:t>
              </a:r>
              <a:r>
                <a:rPr lang="ja-JP" altLang="en-US" sz="1200" dirty="0" smtClean="0">
                  <a:solidFill>
                    <a:prstClr val="black"/>
                  </a:solidFill>
                  <a:latin typeface="ＭＳ Ｐゴシック"/>
                  <a:ea typeface="ＭＳ Ｐゴシック"/>
                </a:rPr>
                <a:t>は，申請先</a:t>
              </a:r>
              <a:r>
                <a:rPr lang="ja-JP" altLang="en-US" sz="1200" dirty="0">
                  <a:solidFill>
                    <a:prstClr val="black"/>
                  </a:solidFill>
                  <a:latin typeface="ＭＳ Ｐゴシック"/>
                  <a:ea typeface="ＭＳ Ｐゴシック"/>
                </a:rPr>
                <a:t>の法務局へお問い合わせください</a:t>
              </a:r>
              <a:r>
                <a:rPr lang="ja-JP" altLang="en-US" sz="1200" dirty="0">
                  <a:solidFill>
                    <a:prstClr val="black"/>
                  </a:solidFill>
                  <a:latin typeface="ＭＳ Ｐゴシック"/>
                  <a:ea typeface="ＭＳ Ｐゴシック"/>
                  <a:cs typeface="メイリオ" panose="020B0604030504040204" pitchFamily="50" charset="-128"/>
                </a:rPr>
                <a:t>。</a:t>
              </a:r>
              <a:endParaRPr lang="en-US" altLang="ja-JP" sz="1200" dirty="0">
                <a:solidFill>
                  <a:prstClr val="black"/>
                </a:solidFill>
                <a:latin typeface="ＭＳ Ｐゴシック"/>
                <a:ea typeface="ＭＳ Ｐゴシック"/>
                <a:cs typeface="メイリオ" panose="020B0604030504040204" pitchFamily="50" charset="-128"/>
              </a:endParaRPr>
            </a:p>
            <a:p>
              <a:pPr lvl="0"/>
              <a:endParaRPr lang="en-US" altLang="ja-JP" sz="2000" dirty="0">
                <a:solidFill>
                  <a:prstClr val="black"/>
                </a:solidFill>
                <a:latin typeface="ＭＳ Ｐゴシック"/>
                <a:ea typeface="ＭＳ Ｐゴシック"/>
                <a:cs typeface="メイリオ" panose="020B0604030504040204" pitchFamily="50" charset="-128"/>
              </a:endParaRPr>
            </a:p>
            <a:p>
              <a:pPr lvl="0"/>
              <a:endParaRPr lang="en-US" altLang="ja-JP" sz="2000" dirty="0">
                <a:solidFill>
                  <a:prstClr val="black"/>
                </a:solidFill>
                <a:latin typeface="ＭＳ Ｐゴシック"/>
                <a:ea typeface="ＭＳ Ｐゴシック"/>
                <a:cs typeface="メイリオ" panose="020B0604030504040204" pitchFamily="50" charset="-128"/>
              </a:endParaRPr>
            </a:p>
            <a:p>
              <a:pPr lvl="0"/>
              <a:endParaRPr lang="ja-JP" altLang="en-US" sz="2000" dirty="0">
                <a:solidFill>
                  <a:prstClr val="black"/>
                </a:solidFill>
                <a:latin typeface="ＭＳ Ｐゴシック"/>
                <a:ea typeface="ＭＳ Ｐゴシック"/>
                <a:cs typeface="メイリオ" panose="020B0604030504040204" pitchFamily="50" charset="-128"/>
              </a:endParaRPr>
            </a:p>
          </p:txBody>
        </p:sp>
        <p:sp>
          <p:nvSpPr>
            <p:cNvPr id="31" name="角丸四角形 30"/>
            <p:cNvSpPr/>
            <p:nvPr/>
          </p:nvSpPr>
          <p:spPr>
            <a:xfrm>
              <a:off x="8245128" y="1421504"/>
              <a:ext cx="3332887" cy="344329"/>
            </a:xfrm>
            <a:prstGeom prst="roundRect">
              <a:avLst>
                <a:gd name="adj" fmla="val 20521"/>
              </a:avLst>
            </a:prstGeom>
            <a:solidFill>
              <a:srgbClr val="FBE0BB"/>
            </a:solidFill>
            <a:ln>
              <a:solidFill>
                <a:schemeClr val="accent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sp3d extrusionH="57150">
                <a:bevelT w="38100" h="38100"/>
              </a:sp3d>
            </a:bodyP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供託の申請内容に関するお問合せ</a:t>
              </a:r>
            </a:p>
            <a:p>
              <a:pPr algn="ct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2" name="角丸四角形 31"/>
          <p:cNvSpPr/>
          <p:nvPr/>
        </p:nvSpPr>
        <p:spPr>
          <a:xfrm>
            <a:off x="679655" y="6354813"/>
            <a:ext cx="3023209" cy="3672407"/>
          </a:xfrm>
          <a:prstGeom prst="roundRect">
            <a:avLst>
              <a:gd name="adj" fmla="val 3079"/>
            </a:avLst>
          </a:prstGeom>
          <a:solidFill>
            <a:srgbClr val="FEFAF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名古屋</a:t>
            </a:r>
            <a:r>
              <a:rPr lang="zh-TW" altLang="en-US" sz="1000" b="1" dirty="0" smtClean="0">
                <a:solidFill>
                  <a:schemeClr val="tx1"/>
                </a:solidFill>
                <a:latin typeface="ＭＳ Ｐゴシック" panose="020B0600070205080204" pitchFamily="50" charset="-128"/>
                <a:ea typeface="ＭＳ Ｐゴシック" panose="020B0600070205080204" pitchFamily="50" charset="-128"/>
              </a:rPr>
              <a:t>法務局</a:t>
            </a:r>
            <a:endParaRPr lang="en-US" altLang="zh-TW" sz="10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zh-TW"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1000" b="1" dirty="0">
                <a:solidFill>
                  <a:schemeClr val="tx1"/>
                </a:solidFill>
                <a:latin typeface="ＭＳ Ｐゴシック" panose="020B0600070205080204" pitchFamily="50" charset="-128"/>
                <a:ea typeface="ＭＳ Ｐゴシック" panose="020B0600070205080204" pitchFamily="50" charset="-128"/>
              </a:rPr>
              <a:t>　</a:t>
            </a: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b="1" dirty="0" smtClean="0">
                <a:solidFill>
                  <a:srgbClr val="FF0000"/>
                </a:solidFill>
                <a:latin typeface="ＭＳ Ｐゴシック" panose="020B0600070205080204" pitchFamily="50" charset="-128"/>
                <a:ea typeface="ＭＳ Ｐゴシック" panose="020B0600070205080204" pitchFamily="50" charset="-128"/>
              </a:rPr>
              <a:t>供託課</a:t>
            </a: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800" b="1" dirty="0" smtClean="0">
                <a:solidFill>
                  <a:srgbClr val="FF0000"/>
                </a:solidFill>
                <a:latin typeface="ＭＳ Ｐゴシック" panose="020B0600070205080204" pitchFamily="50" charset="-128"/>
                <a:ea typeface="ＭＳ Ｐゴシック" panose="020B0600070205080204" pitchFamily="50" charset="-128"/>
              </a:rPr>
              <a:t>〒４６０－８５１３　名古屋市中区三の丸２－２－１</a:t>
            </a:r>
            <a:endParaRPr lang="en-US" altLang="ja-JP" sz="800" b="1" dirty="0" smtClean="0">
              <a:solidFill>
                <a:srgbClr val="FF0000"/>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900" b="1" dirty="0">
                <a:solidFill>
                  <a:srgbClr val="FF0000"/>
                </a:solidFill>
                <a:latin typeface="ＭＳ ゴシック" panose="020B0609070205080204" pitchFamily="49" charset="-128"/>
                <a:ea typeface="ＭＳ ゴシック" panose="020B0609070205080204" pitchFamily="49" charset="-128"/>
              </a:rPr>
              <a:t> </a:t>
            </a:r>
            <a:r>
              <a:rPr lang="ja-JP" altLang="en-US" sz="900" b="1" dirty="0" smtClean="0">
                <a:solidFill>
                  <a:srgbClr val="FF0000"/>
                </a:solidFill>
                <a:latin typeface="ＭＳ ゴシック" panose="020B0609070205080204" pitchFamily="49" charset="-128"/>
                <a:ea typeface="ＭＳ ゴシック" panose="020B0609070205080204" pitchFamily="49" charset="-128"/>
              </a:rPr>
              <a:t> </a:t>
            </a:r>
            <a:r>
              <a:rPr lang="zh-TW" altLang="en-US" sz="900" b="1" dirty="0" smtClean="0">
                <a:solidFill>
                  <a:srgbClr val="FF0000"/>
                </a:solidFill>
                <a:latin typeface="ＭＳ ゴシック" panose="020B0609070205080204" pitchFamily="49" charset="-128"/>
                <a:ea typeface="ＭＳ ゴシック" panose="020B0609070205080204" pitchFamily="49" charset="-128"/>
              </a:rPr>
              <a:t>電話 </a:t>
            </a:r>
            <a:r>
              <a:rPr lang="ja-JP" altLang="en-US" sz="900" b="1" dirty="0" smtClean="0">
                <a:solidFill>
                  <a:srgbClr val="FF0000"/>
                </a:solidFill>
                <a:latin typeface="+mj-ea"/>
                <a:ea typeface="+mj-ea"/>
              </a:rPr>
              <a:t>０５２－９５２－８０７４</a:t>
            </a:r>
            <a:endParaRPr kumimoji="1" lang="en-US" altLang="ja-JP" sz="900" b="1" dirty="0">
              <a:solidFill>
                <a:srgbClr val="FF0000"/>
              </a:solidFill>
              <a:latin typeface="+mj-ea"/>
              <a:ea typeface="+mj-ea"/>
              <a:cs typeface="メイリオ" panose="020B060403050404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春日井</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〒４８６－０８４４ 春日井市鳥居松町４－４６</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０５６８</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８１</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３２１０</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津島</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〒４９６－００４７</a:t>
            </a: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津島市西柳原町３－１０</a:t>
            </a: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０５６７－２６－２４２３</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一宮</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〒４９１－０８４２</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一宮市公園通４－１７－３</a:t>
            </a:r>
            <a:endParaRPr lang="zh-TW"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０５８６－７１－０６００</a:t>
            </a:r>
            <a:endParaRPr lang="en-US" altLang="zh-TW"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半田</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〒４７５－０８１７</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半田市東洋町１－１２</a:t>
            </a:r>
            <a:endParaRPr lang="zh-TW" altLang="en-US"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０５６９－２１－１０９５</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岡崎</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〒４４４－８５３３</a:t>
            </a: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岡崎市羽根町字北乾地５０－１</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０５６４－５２－６４１５</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刈谷</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〒４４８－０８５８</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刈谷市若松町１－４６－１</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０５６６－２１－００８６</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豊田</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〒４７１－８５８５</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豊田市常盤町１－１０５－３</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０５６５－３２－２９６０</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en-US" altLang="ja-JP" sz="900" b="1" dirty="0">
                <a:solidFill>
                  <a:schemeClr val="tx1"/>
                </a:solidFill>
                <a:latin typeface="ＭＳ Ｐゴシック" panose="020B0600070205080204" pitchFamily="50" charset="-128"/>
                <a:ea typeface="ＭＳ Ｐゴシック" panose="020B0600070205080204" pitchFamily="50" charset="-128"/>
              </a:rPr>
              <a:t> </a:t>
            </a:r>
            <a:r>
              <a:rPr lang="en-US" altLang="ja-JP" sz="9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西尾</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〒４４５－８５１１</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西尾市熊味町南十五夜６０</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０５６３－５７－２６２２</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b="1" dirty="0">
                <a:solidFill>
                  <a:schemeClr val="tx1"/>
                </a:solidFill>
                <a:latin typeface="ＭＳ Ｐゴシック" panose="020B0600070205080204" pitchFamily="50" charset="-128"/>
                <a:ea typeface="ＭＳ Ｐゴシック" panose="020B0600070205080204" pitchFamily="50" charset="-128"/>
              </a:rPr>
              <a:t>豊橋</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〒４４０－０８８４</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豊橋市大国町１１１</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０５３２－５４－９２７８</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　 新城</a:t>
            </a:r>
            <a:r>
              <a:rPr lang="zh-TW" altLang="en-US" sz="900" b="1" dirty="0" smtClean="0">
                <a:solidFill>
                  <a:schemeClr val="tx1"/>
                </a:solidFill>
                <a:latin typeface="ＭＳ Ｐゴシック" panose="020B0600070205080204" pitchFamily="50" charset="-128"/>
                <a:ea typeface="ＭＳ Ｐゴシック" panose="020B0600070205080204" pitchFamily="50" charset="-128"/>
              </a:rPr>
              <a:t>支局</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〒４４１－１３８５</a:t>
            </a:r>
            <a:r>
              <a:rPr lang="zh-TW"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新城市字八幡１１－２</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a:lnSpc>
                <a:spcPts val="1200"/>
              </a:lnSpc>
            </a:pPr>
            <a:r>
              <a:rPr lang="zh-TW"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電話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０５３６－２２－０４３７</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0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ja-JP"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kumimoji="1" lang="en-US" altLang="ja-JP" sz="1000" dirty="0" smtClean="0">
                <a:solidFill>
                  <a:schemeClr val="tx1"/>
                </a:solidFill>
                <a:latin typeface="+mn-ea"/>
                <a:cs typeface="メイリオ" panose="020B0604030504040204" pitchFamily="50" charset="-128"/>
              </a:rPr>
              <a:t> </a:t>
            </a:r>
            <a:endParaRPr kumimoji="1" lang="ja-JP" altLang="en-US" sz="1000" dirty="0">
              <a:solidFill>
                <a:schemeClr val="tx1"/>
              </a:solidFill>
              <a:latin typeface="+mn-ea"/>
              <a:cs typeface="メイリオ" panose="020B0604030504040204" pitchFamily="50" charset="-128"/>
            </a:endParaRPr>
          </a:p>
        </p:txBody>
      </p:sp>
      <p:grpSp>
        <p:nvGrpSpPr>
          <p:cNvPr id="53" name="グループ化 52"/>
          <p:cNvGrpSpPr/>
          <p:nvPr/>
        </p:nvGrpSpPr>
        <p:grpSpPr>
          <a:xfrm>
            <a:off x="3930908" y="4954328"/>
            <a:ext cx="3004060" cy="5141812"/>
            <a:chOff x="3723300" y="5029424"/>
            <a:chExt cx="3114864" cy="5141812"/>
          </a:xfrm>
        </p:grpSpPr>
        <p:sp>
          <p:nvSpPr>
            <p:cNvPr id="28" name="テキスト ボックス 27"/>
            <p:cNvSpPr txBox="1"/>
            <p:nvPr/>
          </p:nvSpPr>
          <p:spPr>
            <a:xfrm>
              <a:off x="3723300" y="5121726"/>
              <a:ext cx="3114864" cy="5049510"/>
            </a:xfrm>
            <a:prstGeom prst="rect">
              <a:avLst/>
            </a:prstGeom>
            <a:solidFill>
              <a:schemeClr val="bg1"/>
            </a:solidFill>
            <a:ln w="19050">
              <a:solidFill>
                <a:srgbClr val="FEE002"/>
              </a:solidFill>
            </a:ln>
          </p:spPr>
          <p:txBody>
            <a:bodyPr wrap="square" tIns="360000" rtlCol="0">
              <a:noAutofit/>
            </a:bodyPr>
            <a:lstStyle/>
            <a:p>
              <a:pPr lvl="0"/>
              <a:r>
                <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システムにログインができない</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かんたん申請の流れを教えてほしい</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　納付方法が分からない　　　　　　　等</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en-US" altLang="ja-JP" sz="700" dirty="0">
                <a:solidFill>
                  <a:prstClr val="black"/>
                </a:solidFill>
                <a:latin typeface="ＭＳ Ｐゴシック"/>
                <a:ea typeface="ＭＳ Ｐゴシック"/>
                <a:cs typeface="メイリオ" panose="020B0604030504040204" pitchFamily="50" charset="-128"/>
              </a:endParaRPr>
            </a:p>
            <a:p>
              <a:pPr lvl="0"/>
              <a:r>
                <a:rPr lang="ja-JP" altLang="en-US" sz="1200" dirty="0">
                  <a:solidFill>
                    <a:prstClr val="black"/>
                  </a:solidFill>
                  <a:latin typeface="ＭＳ Ｐゴシック"/>
                  <a:ea typeface="ＭＳ Ｐゴシック"/>
                  <a:cs typeface="メイリオ" panose="020B0604030504040204" pitchFamily="50" charset="-128"/>
                </a:rPr>
                <a:t>　かんたん申請の</a:t>
              </a:r>
              <a:r>
                <a:rPr lang="ja-JP" altLang="en-US" sz="1200" b="1" dirty="0">
                  <a:solidFill>
                    <a:srgbClr val="FF0000"/>
                  </a:solidFill>
                  <a:latin typeface="ＭＳ Ｐゴシック"/>
                  <a:ea typeface="ＭＳ Ｐゴシック"/>
                  <a:cs typeface="メイリオ" panose="020B0604030504040204" pitchFamily="50" charset="-128"/>
                </a:rPr>
                <a:t>入力・操作方法</a:t>
              </a:r>
              <a:r>
                <a:rPr lang="ja-JP" altLang="en-US" sz="1200" dirty="0">
                  <a:solidFill>
                    <a:prstClr val="black"/>
                  </a:solidFill>
                  <a:latin typeface="ＭＳ Ｐゴシック"/>
                  <a:ea typeface="ＭＳ Ｐゴシック"/>
                  <a:cs typeface="メイリオ" panose="020B0604030504040204" pitchFamily="50" charset="-128"/>
                </a:rPr>
                <a:t>について</a:t>
              </a:r>
              <a:r>
                <a:rPr lang="ja-JP" altLang="en-US" sz="1200" dirty="0" smtClean="0">
                  <a:solidFill>
                    <a:prstClr val="black"/>
                  </a:solidFill>
                  <a:latin typeface="ＭＳ Ｐゴシック"/>
                  <a:ea typeface="ＭＳ Ｐゴシック"/>
                  <a:cs typeface="メイリオ" panose="020B0604030504040204" pitchFamily="50" charset="-128"/>
                </a:rPr>
                <a:t>は，</a:t>
              </a:r>
              <a:r>
                <a:rPr lang="ja-JP" altLang="en-US" sz="1200" b="1" dirty="0" smtClean="0">
                  <a:solidFill>
                    <a:srgbClr val="FF0000"/>
                  </a:solidFill>
                  <a:latin typeface="ＭＳ Ｐゴシック"/>
                  <a:ea typeface="ＭＳ Ｐゴシック"/>
                  <a:cs typeface="メイリオ" panose="020B0604030504040204" pitchFamily="50" charset="-128"/>
                </a:rPr>
                <a:t>サポートデスク</a:t>
              </a:r>
              <a:r>
                <a:rPr lang="ja-JP" altLang="en-US" sz="1200" dirty="0">
                  <a:solidFill>
                    <a:prstClr val="black"/>
                  </a:solidFill>
                  <a:latin typeface="ＭＳ Ｐゴシック"/>
                  <a:ea typeface="ＭＳ Ｐゴシック"/>
                  <a:cs typeface="メイリオ" panose="020B0604030504040204" pitchFamily="50" charset="-128"/>
                </a:rPr>
                <a:t>にお問い合わせください。</a:t>
              </a:r>
              <a:endParaRPr lang="en-US" altLang="ja-JP" sz="1200" dirty="0">
                <a:solidFill>
                  <a:prstClr val="black"/>
                </a:solidFill>
                <a:latin typeface="ＭＳ Ｐゴシック"/>
                <a:ea typeface="ＭＳ Ｐゴシック"/>
                <a:cs typeface="メイリオ" panose="020B0604030504040204" pitchFamily="50" charset="-128"/>
              </a:endParaRPr>
            </a:p>
            <a:p>
              <a:pPr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1400" dirty="0">
                <a:solidFill>
                  <a:prstClr val="black"/>
                </a:solidFill>
                <a:latin typeface="ＭＳ Ｐゴシック"/>
                <a:ea typeface="ＭＳ Ｐゴシック"/>
                <a:cs typeface="メイリオ" panose="020B0604030504040204" pitchFamily="50" charset="-128"/>
              </a:endParaRPr>
            </a:p>
            <a:p>
              <a:pPr marL="266700" lvl="0"/>
              <a:endParaRPr lang="en-US" altLang="ja-JP" sz="800" dirty="0">
                <a:solidFill>
                  <a:prstClr val="black"/>
                </a:solidFill>
                <a:latin typeface="ＭＳ Ｐゴシック"/>
                <a:ea typeface="ＭＳ Ｐゴシック"/>
                <a:cs typeface="メイリオ" panose="020B0604030504040204" pitchFamily="50" charset="-128"/>
              </a:endParaRPr>
            </a:p>
            <a:p>
              <a:pPr marL="266700" lvl="0"/>
              <a:r>
                <a:rPr lang="ja-JP" altLang="en-US" sz="1200" dirty="0">
                  <a:solidFill>
                    <a:prstClr val="black"/>
                  </a:solidFill>
                  <a:latin typeface="ＭＳ Ｐゴシック"/>
                  <a:ea typeface="ＭＳ Ｐゴシック"/>
                  <a:cs typeface="メイリオ" panose="020B0604030504040204" pitchFamily="50" charset="-128"/>
                </a:rPr>
                <a:t>＜お問合せ時間＞</a:t>
              </a:r>
              <a:endParaRPr lang="en-US" altLang="ja-JP" sz="1200" dirty="0">
                <a:solidFill>
                  <a:prstClr val="black"/>
                </a:solidFill>
                <a:latin typeface="ＭＳ Ｐゴシック"/>
                <a:ea typeface="ＭＳ Ｐゴシック"/>
                <a:cs typeface="メイリオ" panose="020B0604030504040204" pitchFamily="50" charset="-128"/>
              </a:endParaRPr>
            </a:p>
            <a:p>
              <a:pPr marL="266700" lvl="0"/>
              <a:endParaRPr lang="en-US" altLang="ja-JP" sz="200" dirty="0">
                <a:solidFill>
                  <a:prstClr val="black"/>
                </a:solidFill>
                <a:latin typeface="ＭＳ Ｐゴシック"/>
                <a:ea typeface="ＭＳ Ｐゴシック"/>
                <a:cs typeface="メイリオ" panose="020B0604030504040204" pitchFamily="50" charset="-128"/>
              </a:endParaRPr>
            </a:p>
            <a:p>
              <a:pPr marL="266700" lvl="0"/>
              <a:r>
                <a:rPr lang="ja-JP" altLang="en-US" sz="100" dirty="0">
                  <a:solidFill>
                    <a:prstClr val="black"/>
                  </a:solidFill>
                  <a:latin typeface="ＭＳ Ｐゴシック"/>
                  <a:ea typeface="ＭＳ Ｐゴシック"/>
                  <a:cs typeface="メイリオ" panose="020B0604030504040204" pitchFamily="50" charset="-128"/>
                </a:rPr>
                <a:t>　</a:t>
              </a:r>
              <a:endParaRPr lang="en-US" altLang="ja-JP" sz="1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月曜日から金曜日まで</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８時３０分から１９時００分まで</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sz="1200" dirty="0">
                  <a:solidFill>
                    <a:prstClr val="black"/>
                  </a:solidFill>
                  <a:latin typeface="ＭＳ Ｐゴシック"/>
                  <a:ea typeface="ＭＳ Ｐゴシック"/>
                  <a:cs typeface="メイリオ" panose="020B0604030504040204" pitchFamily="50" charset="-128"/>
                </a:rPr>
                <a:t>＜お問合せ電話番号＞</a:t>
              </a:r>
              <a:endParaRPr lang="en-US" altLang="ja-JP" sz="1200" dirty="0">
                <a:solidFill>
                  <a:prstClr val="black"/>
                </a:solidFill>
                <a:latin typeface="ＭＳ Ｐゴシック"/>
                <a:ea typeface="ＭＳ Ｐゴシック"/>
                <a:cs typeface="メイリオ" panose="020B0604030504040204" pitchFamily="50" charset="-128"/>
              </a:endParaRPr>
            </a:p>
            <a:p>
              <a:pPr marL="266700" lvl="0"/>
              <a:endParaRPr lang="en-US" altLang="ja-JP" sz="3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a:t>
              </a:r>
              <a:r>
                <a:rPr lang="en-US" altLang="ja-JP" sz="1100" dirty="0">
                  <a:solidFill>
                    <a:prstClr val="black"/>
                  </a:solidFill>
                  <a:latin typeface="ＭＳ Ｐゴシック"/>
                  <a:ea typeface="ＭＳ Ｐゴシック"/>
                  <a:cs typeface="メイリオ" panose="020B0604030504040204" pitchFamily="50" charset="-128"/>
                </a:rPr>
                <a:t>050</a:t>
              </a:r>
              <a:r>
                <a:rPr lang="ja-JP" altLang="en-US" sz="1100" dirty="0">
                  <a:solidFill>
                    <a:prstClr val="black"/>
                  </a:solidFill>
                  <a:latin typeface="ＭＳ Ｐゴシック"/>
                  <a:ea typeface="ＭＳ Ｐゴシック"/>
                  <a:cs typeface="メイリオ" panose="020B0604030504040204" pitchFamily="50" charset="-128"/>
                </a:rPr>
                <a:t>ビジネスダイヤル</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a:solidFill>
                    <a:prstClr val="black"/>
                  </a:solidFill>
                  <a:latin typeface="ＭＳ Ｐゴシック"/>
                  <a:ea typeface="ＭＳ Ｐゴシック"/>
                  <a:cs typeface="メイリオ" panose="020B0604030504040204" pitchFamily="50" charset="-128"/>
                </a:rPr>
                <a:t>０５０－３７８６－５７９７</a:t>
              </a:r>
              <a:endParaRPr lang="en-US" altLang="ja-JP" sz="1600" dirty="0">
                <a:solidFill>
                  <a:prstClr val="black"/>
                </a:solidFill>
                <a:latin typeface="ＭＳ Ｐゴシック"/>
                <a:ea typeface="ＭＳ Ｐゴシック"/>
                <a:cs typeface="メイリオ" panose="020B0604030504040204" pitchFamily="50" charset="-128"/>
              </a:endParaRPr>
            </a:p>
            <a:p>
              <a:pPr marL="266700" lvl="0"/>
              <a:endParaRPr lang="en-US" altLang="ja-JP" sz="800" dirty="0">
                <a:solidFill>
                  <a:prstClr val="black"/>
                </a:solidFill>
                <a:latin typeface="ＭＳ Ｐゴシック"/>
                <a:ea typeface="ＭＳ Ｐゴシック"/>
                <a:cs typeface="メイリオ" panose="020B0604030504040204" pitchFamily="50" charset="-128"/>
              </a:endParaRPr>
            </a:p>
            <a:p>
              <a:pPr marL="444500" lvl="0" indent="-177800"/>
              <a:r>
                <a:rPr lang="ja-JP" altLang="en-US" sz="1100" dirty="0">
                  <a:solidFill>
                    <a:prstClr val="black"/>
                  </a:solidFill>
                  <a:latin typeface="ＭＳ Ｐゴシック"/>
                  <a:ea typeface="ＭＳ Ｐゴシック"/>
                  <a:cs typeface="メイリオ" panose="020B0604030504040204" pitchFamily="50" charset="-128"/>
                </a:rPr>
                <a:t>　  </a:t>
              </a:r>
              <a:r>
                <a:rPr lang="en-US" altLang="ja-JP" sz="1100" dirty="0">
                  <a:solidFill>
                    <a:prstClr val="black"/>
                  </a:solidFill>
                  <a:latin typeface="ＭＳ Ｐゴシック"/>
                  <a:ea typeface="ＭＳ Ｐゴシック"/>
                  <a:cs typeface="メイリオ" panose="020B0604030504040204" pitchFamily="50" charset="-128"/>
                </a:rPr>
                <a:t>050</a:t>
              </a:r>
              <a:r>
                <a:rPr lang="ja-JP" altLang="en-US" sz="1100" dirty="0">
                  <a:solidFill>
                    <a:prstClr val="black"/>
                  </a:solidFill>
                  <a:latin typeface="ＭＳ Ｐゴシック"/>
                  <a:ea typeface="ＭＳ Ｐゴシック"/>
                  <a:cs typeface="メイリオ" panose="020B0604030504040204" pitchFamily="50" charset="-128"/>
                </a:rPr>
                <a:t>ビジネスダイヤルを</a:t>
              </a:r>
              <a:r>
                <a:rPr lang="ja-JP" altLang="en-US" sz="1100" dirty="0" smtClean="0">
                  <a:solidFill>
                    <a:prstClr val="black"/>
                  </a:solidFill>
                  <a:latin typeface="ＭＳ Ｐゴシック"/>
                  <a:ea typeface="ＭＳ Ｐゴシック"/>
                  <a:cs typeface="メイリオ" panose="020B0604030504040204" pitchFamily="50" charset="-128"/>
                </a:rPr>
                <a:t>御利用い</a:t>
              </a:r>
              <a:r>
                <a:rPr lang="ja-JP" altLang="en-US" sz="1100" dirty="0">
                  <a:solidFill>
                    <a:prstClr val="black"/>
                  </a:solidFill>
                  <a:latin typeface="ＭＳ Ｐゴシック"/>
                  <a:ea typeface="ＭＳ Ｐゴシック"/>
                  <a:cs typeface="メイリオ" panose="020B0604030504040204" pitchFamily="50" charset="-128"/>
                </a:rPr>
                <a:t>た</a:t>
              </a:r>
              <a:r>
                <a:rPr lang="ja-JP" altLang="en-US" sz="1100" dirty="0" smtClean="0">
                  <a:solidFill>
                    <a:prstClr val="black"/>
                  </a:solidFill>
                  <a:latin typeface="ＭＳ Ｐゴシック"/>
                  <a:ea typeface="ＭＳ Ｐゴシック"/>
                  <a:cs typeface="メイリオ" panose="020B0604030504040204" pitchFamily="50" charset="-128"/>
                </a:rPr>
                <a:t>だけない</a:t>
              </a:r>
              <a:r>
                <a:rPr lang="ja-JP" altLang="en-US" sz="1100" dirty="0">
                  <a:solidFill>
                    <a:prstClr val="black"/>
                  </a:solidFill>
                  <a:latin typeface="ＭＳ Ｐゴシック"/>
                  <a:ea typeface="ＭＳ Ｐゴシック"/>
                  <a:cs typeface="メイリオ" panose="020B0604030504040204" pitchFamily="50" charset="-128"/>
                </a:rPr>
                <a:t>場合（</a:t>
              </a:r>
              <a:r>
                <a:rPr lang="en-US" altLang="ja-JP" sz="1100" dirty="0">
                  <a:solidFill>
                    <a:prstClr val="black"/>
                  </a:solidFill>
                  <a:latin typeface="ＭＳ Ｐゴシック"/>
                  <a:ea typeface="ＭＳ Ｐゴシック"/>
                  <a:cs typeface="メイリオ" panose="020B0604030504040204" pitchFamily="50" charset="-128"/>
                </a:rPr>
                <a:t>IP</a:t>
              </a:r>
              <a:r>
                <a:rPr lang="ja-JP" altLang="en-US" sz="1100" dirty="0">
                  <a:solidFill>
                    <a:prstClr val="black"/>
                  </a:solidFill>
                  <a:latin typeface="ＭＳ Ｐゴシック"/>
                  <a:ea typeface="ＭＳ Ｐゴシック"/>
                  <a:cs typeface="メイリオ" panose="020B0604030504040204" pitchFamily="50" charset="-128"/>
                </a:rPr>
                <a:t>電話番号）</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a:solidFill>
                    <a:prstClr val="black"/>
                  </a:solidFill>
                  <a:latin typeface="ＭＳ Ｐゴシック"/>
                  <a:ea typeface="ＭＳ Ｐゴシック"/>
                  <a:cs typeface="メイリオ" panose="020B0604030504040204" pitchFamily="50" charset="-128"/>
                </a:rPr>
                <a:t>０５０－３８２２－２８１１</a:t>
              </a:r>
              <a:endParaRPr lang="en-US" altLang="ja-JP" sz="1600" dirty="0">
                <a:solidFill>
                  <a:prstClr val="black"/>
                </a:solidFill>
                <a:latin typeface="ＭＳ Ｐゴシック"/>
                <a:ea typeface="ＭＳ Ｐゴシック"/>
                <a:cs typeface="メイリオ" panose="020B0604030504040204" pitchFamily="50" charset="-128"/>
              </a:endParaRPr>
            </a:p>
            <a:p>
              <a:pPr marL="266700" lvl="0"/>
              <a:r>
                <a:rPr lang="ja-JP" altLang="en-US" sz="1100" dirty="0">
                  <a:solidFill>
                    <a:prstClr val="black"/>
                  </a:solidFill>
                  <a:latin typeface="ＭＳ Ｐゴシック"/>
                  <a:ea typeface="ＭＳ Ｐゴシック"/>
                  <a:cs typeface="メイリオ" panose="020B0604030504040204" pitchFamily="50" charset="-128"/>
                </a:rPr>
                <a:t>　　　　　　　　　　　　又は</a:t>
              </a:r>
              <a:endParaRPr lang="en-US" altLang="ja-JP" sz="1100" dirty="0">
                <a:solidFill>
                  <a:prstClr val="black"/>
                </a:solidFill>
                <a:latin typeface="ＭＳ Ｐゴシック"/>
                <a:ea typeface="ＭＳ Ｐゴシック"/>
                <a:cs typeface="メイリオ" panose="020B0604030504040204" pitchFamily="50" charset="-128"/>
              </a:endParaRPr>
            </a:p>
            <a:p>
              <a:pPr marL="266700" lvl="0"/>
              <a:r>
                <a:rPr lang="ja-JP" altLang="en-US" dirty="0">
                  <a:solidFill>
                    <a:prstClr val="black"/>
                  </a:solidFill>
                  <a:latin typeface="ＭＳ Ｐゴシック"/>
                  <a:ea typeface="ＭＳ Ｐゴシック"/>
                  <a:cs typeface="メイリオ" panose="020B0604030504040204" pitchFamily="50" charset="-128"/>
                </a:rPr>
                <a:t>　</a:t>
              </a:r>
              <a:r>
                <a:rPr lang="ja-JP" altLang="en-US" sz="1600" dirty="0" smtClean="0">
                  <a:solidFill>
                    <a:prstClr val="black"/>
                  </a:solidFill>
                  <a:latin typeface="ＭＳ Ｐゴシック"/>
                  <a:ea typeface="ＭＳ Ｐゴシック"/>
                  <a:cs typeface="メイリオ" panose="020B0604030504040204" pitchFamily="50" charset="-128"/>
                </a:rPr>
                <a:t>０５０－３８２２－２８１２</a:t>
              </a:r>
              <a:endParaRPr lang="en-US" altLang="ja-JP" sz="1600" dirty="0">
                <a:solidFill>
                  <a:prstClr val="black"/>
                </a:solidFill>
                <a:latin typeface="ＭＳ Ｐゴシック"/>
                <a:ea typeface="ＭＳ Ｐゴシック"/>
                <a:cs typeface="メイリオ" panose="020B0604030504040204" pitchFamily="50" charset="-128"/>
              </a:endParaRPr>
            </a:p>
          </p:txBody>
        </p:sp>
        <p:sp>
          <p:nvSpPr>
            <p:cNvPr id="30" name="角丸四角形 29"/>
            <p:cNvSpPr/>
            <p:nvPr/>
          </p:nvSpPr>
          <p:spPr>
            <a:xfrm>
              <a:off x="3723300" y="5029424"/>
              <a:ext cx="3114864" cy="344329"/>
            </a:xfrm>
            <a:prstGeom prst="roundRect">
              <a:avLst>
                <a:gd name="adj" fmla="val 23578"/>
              </a:avLst>
            </a:prstGeom>
            <a:solidFill>
              <a:srgbClr val="FDF9A9"/>
            </a:solidFill>
            <a:ln>
              <a:solidFill>
                <a:srgbClr val="FEE00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sp3d extrusionH="57150">
                <a:bevelT w="38100" h="38100"/>
              </a:sp3d>
            </a:bodyPr>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システムの操作に関する</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お問合せ</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3957843" y="6547931"/>
              <a:ext cx="2703107" cy="550923"/>
            </a:xfrm>
            <a:prstGeom prst="roundRect">
              <a:avLst>
                <a:gd name="adj" fmla="val 11964"/>
              </a:avLst>
            </a:prstGeom>
            <a:solidFill>
              <a:srgbClr val="FFFFCC"/>
            </a:solidFill>
            <a:ln w="19050">
              <a:solidFill>
                <a:srgbClr val="FEE00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lgn="ctr"/>
              <a:r>
                <a:rPr lang="ja-JP" altLang="en-US" sz="1200" b="1" dirty="0">
                  <a:solidFill>
                    <a:prstClr val="black"/>
                  </a:solidFill>
                  <a:latin typeface="+mn-ea"/>
                  <a:cs typeface="メイリオ" panose="020B0604030504040204" pitchFamily="50" charset="-128"/>
                </a:rPr>
                <a:t>登記・供託オンライン</a:t>
              </a:r>
              <a:r>
                <a:rPr lang="ja-JP" altLang="en-US" sz="1200" b="1" dirty="0" smtClean="0">
                  <a:solidFill>
                    <a:prstClr val="black"/>
                  </a:solidFill>
                  <a:latin typeface="+mn-ea"/>
                  <a:cs typeface="メイリオ" panose="020B0604030504040204" pitchFamily="50" charset="-128"/>
                </a:rPr>
                <a:t>申請システム</a:t>
              </a:r>
              <a:endParaRPr lang="en-US" altLang="ja-JP" sz="1200" b="1" dirty="0" smtClean="0">
                <a:solidFill>
                  <a:prstClr val="black"/>
                </a:solidFill>
                <a:latin typeface="+mn-ea"/>
                <a:cs typeface="メイリオ" panose="020B0604030504040204" pitchFamily="50" charset="-128"/>
              </a:endParaRPr>
            </a:p>
            <a:p>
              <a:pPr lvl="0" algn="ctr"/>
              <a:endParaRPr lang="en-US" altLang="ja-JP" sz="200" b="1" dirty="0">
                <a:solidFill>
                  <a:prstClr val="black"/>
                </a:solidFill>
                <a:latin typeface="+mn-ea"/>
                <a:cs typeface="メイリオ" panose="020B0604030504040204" pitchFamily="50" charset="-128"/>
              </a:endParaRPr>
            </a:p>
            <a:p>
              <a:pPr lvl="0" algn="ctr"/>
              <a:r>
                <a:rPr lang="ja-JP" altLang="en-US" sz="1200" b="1" dirty="0" smtClean="0">
                  <a:solidFill>
                    <a:prstClr val="black"/>
                  </a:solidFill>
                  <a:latin typeface="+mn-ea"/>
                  <a:cs typeface="メイリオ" panose="020B0604030504040204" pitchFamily="50" charset="-128"/>
                </a:rPr>
                <a:t>操作</a:t>
              </a:r>
              <a:r>
                <a:rPr lang="ja-JP" altLang="en-US" sz="1200" b="1" dirty="0">
                  <a:solidFill>
                    <a:prstClr val="black"/>
                  </a:solidFill>
                  <a:latin typeface="+mn-ea"/>
                  <a:cs typeface="メイリオ" panose="020B0604030504040204" pitchFamily="50" charset="-128"/>
                </a:rPr>
                <a:t>サポートデスク</a:t>
              </a:r>
              <a:endParaRPr kumimoji="1" lang="ja-JP" altLang="en-US" b="1" dirty="0">
                <a:solidFill>
                  <a:schemeClr val="tx1"/>
                </a:solidFill>
                <a:latin typeface="+mn-ea"/>
                <a:cs typeface="メイリオ" panose="020B0604030504040204" pitchFamily="50" charset="-128"/>
              </a:endParaRPr>
            </a:p>
          </p:txBody>
        </p:sp>
      </p:grpSp>
      <p:sp>
        <p:nvSpPr>
          <p:cNvPr id="43" name="角丸四角形 42"/>
          <p:cNvSpPr/>
          <p:nvPr/>
        </p:nvSpPr>
        <p:spPr>
          <a:xfrm>
            <a:off x="540271" y="450156"/>
            <a:ext cx="6550789" cy="465773"/>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情報の内容を修正する必要がある場合</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は，当初</a:t>
            </a:r>
            <a:r>
              <a:rPr lang="ja-JP" altLang="en-US" sz="1050" dirty="0">
                <a:solidFill>
                  <a:schemeClr val="tx1"/>
                </a:solidFill>
                <a:latin typeface="HG丸ｺﾞｼｯｸM-PRO" panose="020F0600000000000000" pitchFamily="50" charset="-128"/>
                <a:ea typeface="HG丸ｺﾞｼｯｸM-PRO" panose="020F0600000000000000" pitchFamily="50" charset="-128"/>
              </a:rPr>
              <a:t>の申請情報を</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再利用しますので，処理</a:t>
            </a:r>
            <a:r>
              <a:rPr lang="ja-JP" altLang="en-US" sz="1050" dirty="0">
                <a:solidFill>
                  <a:schemeClr val="tx1"/>
                </a:solidFill>
                <a:latin typeface="HG丸ｺﾞｼｯｸM-PRO" panose="020F0600000000000000" pitchFamily="50" charset="-128"/>
                <a:ea typeface="HG丸ｺﾞｼｯｸM-PRO" panose="020F0600000000000000" pitchFamily="50" charset="-128"/>
              </a:rPr>
              <a:t>状況照会画面から</a:t>
            </a:r>
            <a:r>
              <a:rPr lang="en-US" altLang="ja-JP" sz="1050" b="1" dirty="0">
                <a:solidFill>
                  <a:schemeClr val="tx1"/>
                </a:solidFill>
                <a:latin typeface="+mn-ea"/>
              </a:rPr>
              <a:t>『</a:t>
            </a:r>
            <a:r>
              <a:rPr lang="ja-JP" altLang="en-US" sz="1050" b="1" dirty="0">
                <a:solidFill>
                  <a:schemeClr val="tx1"/>
                </a:solidFill>
                <a:latin typeface="+mn-ea"/>
              </a:rPr>
              <a:t> </a:t>
            </a:r>
            <a:r>
              <a:rPr lang="ja-JP" altLang="en-US" sz="1050" b="1" dirty="0" smtClean="0">
                <a:solidFill>
                  <a:schemeClr val="tx1"/>
                </a:solidFill>
                <a:latin typeface="+mn-ea"/>
              </a:rPr>
              <a:t>再利用</a:t>
            </a:r>
            <a:r>
              <a:rPr lang="en-US" altLang="ja-JP" sz="1050" b="1" dirty="0" smtClean="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323276" y="3011672"/>
            <a:ext cx="4509815" cy="1183644"/>
            <a:chOff x="1215032" y="2814914"/>
            <a:chExt cx="4968552" cy="1393929"/>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82617" b="1315"/>
            <a:stretch/>
          </p:blipFill>
          <p:spPr>
            <a:xfrm>
              <a:off x="1215032" y="2814914"/>
              <a:ext cx="4968552" cy="1393929"/>
            </a:xfrm>
            <a:prstGeom prst="rect">
              <a:avLst/>
            </a:prstGeom>
            <a:ln>
              <a:solidFill>
                <a:schemeClr val="tx1"/>
              </a:solidFill>
            </a:ln>
          </p:spPr>
        </p:pic>
        <p:sp>
          <p:nvSpPr>
            <p:cNvPr id="49" name="正方形/長方形 48"/>
            <p:cNvSpPr/>
            <p:nvPr/>
          </p:nvSpPr>
          <p:spPr>
            <a:xfrm>
              <a:off x="3492600" y="2898429"/>
              <a:ext cx="115212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404367" y="2915545"/>
              <a:ext cx="2160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1114477" y="1026220"/>
            <a:ext cx="5261181" cy="612378"/>
            <a:chOff x="1062553" y="5922764"/>
            <a:chExt cx="5261181" cy="612378"/>
          </a:xfrm>
        </p:grpSpPr>
        <p:pic>
          <p:nvPicPr>
            <p:cNvPr id="26" name="図 25"/>
            <p:cNvPicPr>
              <a:picLocks noChangeAspect="1"/>
            </p:cNvPicPr>
            <p:nvPr/>
          </p:nvPicPr>
          <p:blipFill rotWithShape="1">
            <a:blip r:embed="rId4" cstate="print">
              <a:extLst>
                <a:ext uri="{28A0092B-C50C-407E-A947-70E740481C1C}">
                  <a14:useLocalDpi xmlns:a14="http://schemas.microsoft.com/office/drawing/2010/main" val="0"/>
                </a:ext>
              </a:extLst>
            </a:blip>
            <a:srcRect t="59718" b="11916"/>
            <a:stretch/>
          </p:blipFill>
          <p:spPr>
            <a:xfrm>
              <a:off x="1062553" y="5922764"/>
              <a:ext cx="5261181" cy="612378"/>
            </a:xfrm>
            <a:prstGeom prst="rect">
              <a:avLst/>
            </a:prstGeom>
            <a:ln>
              <a:solidFill>
                <a:schemeClr val="tx1"/>
              </a:solidFill>
            </a:ln>
          </p:spPr>
        </p:pic>
        <p:sp>
          <p:nvSpPr>
            <p:cNvPr id="33" name="正方形/長方形 32"/>
            <p:cNvSpPr/>
            <p:nvPr/>
          </p:nvSpPr>
          <p:spPr>
            <a:xfrm>
              <a:off x="5780076" y="6311426"/>
              <a:ext cx="487355" cy="1914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6"/>
          <p:cNvSpPr txBox="1"/>
          <p:nvPr/>
        </p:nvSpPr>
        <p:spPr>
          <a:xfrm>
            <a:off x="2412479" y="1058000"/>
            <a:ext cx="648072" cy="548337"/>
          </a:xfrm>
          <a:prstGeom prst="rect">
            <a:avLst/>
          </a:prstGeom>
          <a:noFill/>
          <a:ln w="28575" cmpd="sng">
            <a:solidFill>
              <a:srgbClr val="FF00FF">
                <a:alpha val="60000"/>
              </a:srgbClr>
            </a:solidFill>
            <a:prstDash val="sysDash"/>
          </a:ln>
        </p:spPr>
        <p:style>
          <a:lnRef idx="0">
            <a:scrgbClr r="0" g="0" b="0"/>
          </a:lnRef>
          <a:fillRef idx="0">
            <a:scrgbClr r="0" g="0" b="0"/>
          </a:fillRef>
          <a:effectRef idx="0">
            <a:scrgbClr r="0" g="0" b="0"/>
          </a:effectRef>
          <a:fontRef idx="minor">
            <a:schemeClr val="dk1"/>
          </a:fontRef>
        </p:style>
        <p:txBody>
          <a:bodyPr wrap="square" t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b="1" dirty="0">
              <a:latin typeface="ＤＦ平成ゴシック体W5" panose="020B0509000000000000" pitchFamily="49" charset="-128"/>
              <a:ea typeface="ＤＦ平成ゴシック体W5" panose="020B0509000000000000" pitchFamily="49" charset="-128"/>
            </a:endParaRPr>
          </a:p>
        </p:txBody>
      </p:sp>
      <p:cxnSp>
        <p:nvCxnSpPr>
          <p:cNvPr id="7" name="カギ線コネクタ 6"/>
          <p:cNvCxnSpPr>
            <a:stCxn id="34" idx="1"/>
            <a:endCxn id="49" idx="0"/>
          </p:cNvCxnSpPr>
          <p:nvPr/>
        </p:nvCxnSpPr>
        <p:spPr>
          <a:xfrm rot="10800000" flipH="1" flipV="1">
            <a:off x="2412479" y="1332168"/>
            <a:ext cx="1500958" cy="1750419"/>
          </a:xfrm>
          <a:prstGeom prst="bentConnector4">
            <a:avLst>
              <a:gd name="adj1" fmla="val -120573"/>
              <a:gd name="adj2" fmla="val 89936"/>
            </a:avLst>
          </a:prstGeom>
          <a:ln w="19050">
            <a:solidFill>
              <a:srgbClr val="FF33CC">
                <a:alpha val="60000"/>
              </a:srgb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62589" y="1666533"/>
            <a:ext cx="6364239" cy="1184940"/>
          </a:xfrm>
          <a:prstGeom prst="rect">
            <a:avLst/>
          </a:prstGeom>
          <a:noFill/>
        </p:spPr>
        <p:txBody>
          <a:bodyPr wrap="square" rtlCol="0">
            <a:spAutoFit/>
          </a:bodyPr>
          <a:lstStyle/>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当初の申請</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100" dirty="0">
                <a:solidFill>
                  <a:prstClr val="black"/>
                </a:solidFill>
                <a:latin typeface="HG丸ｺﾞｼｯｸM-PRO" panose="020F0600000000000000" pitchFamily="50" charset="-128"/>
                <a:ea typeface="HG丸ｺﾞｼｯｸM-PRO" panose="020F0600000000000000" pitchFamily="50" charset="-128"/>
              </a:rPr>
              <a:t>内容</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が</a:t>
            </a:r>
            <a:r>
              <a:rPr lang="ja-JP" altLang="en-US" sz="1100" dirty="0">
                <a:solidFill>
                  <a:prstClr val="black"/>
                </a:solidFill>
                <a:latin typeface="HG丸ｺﾞｼｯｸM-PRO" panose="020F0600000000000000" pitchFamily="50" charset="-128"/>
                <a:ea typeface="HG丸ｺﾞｼｯｸM-PRO" panose="020F0600000000000000" pitchFamily="50" charset="-128"/>
              </a:rPr>
              <a:t>表示</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されますので，修正が必要な個所を修正してください。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修正した申請情報を送信する際には，申請情報入力画面の下部にある</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「補正コメントを受領したので補正申請として申請する。」</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にチェックし，</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「補正対象申請番号」</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欄に，</a:t>
            </a:r>
            <a:r>
              <a:rPr lang="ja-JP" altLang="en-US" sz="1100" u="sng" dirty="0" smtClean="0">
                <a:solidFill>
                  <a:prstClr val="black"/>
                </a:solidFill>
                <a:latin typeface="HG丸ｺﾞｼｯｸM-PRO" panose="020F0600000000000000" pitchFamily="50" charset="-128"/>
                <a:ea typeface="HG丸ｺﾞｼｯｸM-PRO" panose="020F0600000000000000" pitchFamily="50" charset="-128"/>
              </a:rPr>
              <a:t>補正の対象となる申請の</a:t>
            </a:r>
            <a:r>
              <a:rPr lang="ja-JP" altLang="en-US" sz="1100" u="sng" dirty="0" smtClean="0">
                <a:solidFill>
                  <a:srgbClr val="FF0000"/>
                </a:solidFill>
                <a:latin typeface="HG丸ｺﾞｼｯｸM-PRO" panose="020F0600000000000000" pitchFamily="50" charset="-128"/>
                <a:ea typeface="HG丸ｺﾞｼｯｸM-PRO" panose="020F0600000000000000" pitchFamily="50" charset="-128"/>
              </a:rPr>
              <a:t>「申請番号」</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を忘れずに入力してください。</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88900" lvl="0" indent="-88900"/>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marL="88900" lvl="0" indent="-88900"/>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申請番号は処理状況照会画面等で確認することができます。</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2131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正方形/長方形 7"/>
          <p:cNvSpPr/>
          <p:nvPr/>
        </p:nvSpPr>
        <p:spPr>
          <a:xfrm>
            <a:off x="324247" y="306140"/>
            <a:ext cx="6840760" cy="10009112"/>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2763423" y="522164"/>
            <a:ext cx="1962407" cy="597988"/>
          </a:xfrm>
        </p:spPr>
        <p:txBody>
          <a:bodyPr>
            <a:normAutofit fontScale="90000"/>
          </a:bodyPr>
          <a:lstStyle/>
          <a:p>
            <a:r>
              <a:rPr kumimoji="1" lang="en-US" altLang="ja-JP" dirty="0" smtClean="0"/>
              <a:t>MEMO</a:t>
            </a:r>
            <a:endParaRPr kumimoji="1" lang="ja-JP" altLang="en-US" dirty="0"/>
          </a:p>
        </p:txBody>
      </p:sp>
    </p:spTree>
    <p:extLst>
      <p:ext uri="{BB962C8B-B14F-4D97-AF65-F5344CB8AC3E}">
        <p14:creationId xmlns:p14="http://schemas.microsoft.com/office/powerpoint/2010/main" val="114496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149413" y="2126042"/>
            <a:ext cx="4966474" cy="2910495"/>
          </a:xfrm>
          <a:prstGeom prst="rect">
            <a:avLst/>
          </a:prstGeom>
          <a:ln>
            <a:solidFill>
              <a:schemeClr val="tx1"/>
            </a:solidFill>
          </a:ln>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1</a:t>
            </a:fld>
            <a:endParaRPr lang="ja-JP" altLang="en-US" dirty="0"/>
          </a:p>
        </p:txBody>
      </p:sp>
      <p:grpSp>
        <p:nvGrpSpPr>
          <p:cNvPr id="15" name="グループ化 14"/>
          <p:cNvGrpSpPr/>
          <p:nvPr/>
        </p:nvGrpSpPr>
        <p:grpSpPr>
          <a:xfrm>
            <a:off x="308024" y="378148"/>
            <a:ext cx="6909455" cy="360040"/>
            <a:chOff x="396255" y="810196"/>
            <a:chExt cx="6909455" cy="360040"/>
          </a:xfrm>
        </p:grpSpPr>
        <p:cxnSp>
          <p:nvCxnSpPr>
            <p:cNvPr id="13" name="直線コネクタ 12"/>
            <p:cNvCxnSpPr>
              <a:stCxn id="12" idx="3"/>
            </p:cNvCxnSpPr>
            <p:nvPr/>
          </p:nvCxnSpPr>
          <p:spPr>
            <a:xfrm>
              <a:off x="3399098" y="990216"/>
              <a:ext cx="3906612" cy="0"/>
            </a:xfrm>
            <a:prstGeom prst="line">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2" name="ホームベース 11"/>
            <p:cNvSpPr/>
            <p:nvPr/>
          </p:nvSpPr>
          <p:spPr>
            <a:xfrm>
              <a:off x="396255" y="810196"/>
              <a:ext cx="3002843" cy="360040"/>
            </a:xfrm>
            <a:prstGeom prst="homePlate">
              <a:avLst/>
            </a:prstGeom>
            <a:solidFill>
              <a:srgbClr val="D9F2A0"/>
            </a:solidFill>
            <a:ln w="28575">
              <a:solidFill>
                <a:srgbClr val="D9F2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申請者情報の登録</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1" name="グループ化 50"/>
          <p:cNvGrpSpPr/>
          <p:nvPr/>
        </p:nvGrpSpPr>
        <p:grpSpPr>
          <a:xfrm>
            <a:off x="308024" y="378148"/>
            <a:ext cx="6909455" cy="360040"/>
            <a:chOff x="396255" y="810196"/>
            <a:chExt cx="6909455" cy="360040"/>
          </a:xfrm>
        </p:grpSpPr>
        <p:cxnSp>
          <p:nvCxnSpPr>
            <p:cNvPr id="52" name="直線コネクタ 51"/>
            <p:cNvCxnSpPr>
              <a:stCxn id="53"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53" name="ホームベース 52"/>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申請者情報の登録</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4" name="角丸四角形 53"/>
          <p:cNvSpPr/>
          <p:nvPr/>
        </p:nvSpPr>
        <p:spPr>
          <a:xfrm>
            <a:off x="367763" y="1530300"/>
            <a:ext cx="6714223" cy="51491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インターネットで「供託ねっと」又は「</a:t>
            </a:r>
            <a:r>
              <a:rPr lang="ja-JP" altLang="en-US" sz="1050" dirty="0">
                <a:solidFill>
                  <a:schemeClr val="tx1"/>
                </a:solidFill>
                <a:latin typeface="HG丸ｺﾞｼｯｸM-PRO" panose="020F0600000000000000" pitchFamily="50" charset="-128"/>
                <a:ea typeface="HG丸ｺﾞｼｯｸM-PRO" panose="020F0600000000000000" pitchFamily="50" charset="-128"/>
              </a:rPr>
              <a:t>登記・供託オンライン申請システム」と</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検索します。</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トップページから、</a:t>
            </a:r>
            <a:r>
              <a:rPr lang="en-US" altLang="ja-JP" sz="1050" b="1" dirty="0" smtClean="0">
                <a:solidFill>
                  <a:schemeClr val="tx1"/>
                </a:solidFill>
                <a:latin typeface="+mn-ea"/>
              </a:rPr>
              <a:t>『 </a:t>
            </a:r>
            <a:r>
              <a:rPr lang="ja-JP" altLang="en-US" sz="1050" b="1" dirty="0" smtClean="0">
                <a:solidFill>
                  <a:schemeClr val="tx1"/>
                </a:solidFill>
                <a:latin typeface="+mn-ea"/>
              </a:rPr>
              <a:t>供託かんたん申請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a:off x="311472" y="810196"/>
            <a:ext cx="7009437" cy="716188"/>
          </a:xfrm>
          <a:prstGeom prst="roundRect">
            <a:avLst>
              <a:gd name="adj" fmla="val 1058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供託かんたん申請を利用するために、「申請者情報」の登録が必要です。</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初回利用時のみ登録が必要です。</a:t>
            </a:r>
            <a:endParaRPr lang="en-US" altLang="ja-JP"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２回目以降は、登録した「申請者ＩＤ」及び「パスワード」によりログインすることができます。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6" name="角丸四角形 55"/>
          <p:cNvSpPr/>
          <p:nvPr/>
        </p:nvSpPr>
        <p:spPr>
          <a:xfrm>
            <a:off x="367763" y="7218908"/>
            <a:ext cx="6714223" cy="57606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利用</a:t>
            </a:r>
            <a:r>
              <a:rPr lang="ja-JP" altLang="en-US" sz="1050" dirty="0">
                <a:solidFill>
                  <a:schemeClr val="tx1"/>
                </a:solidFill>
                <a:latin typeface="HG丸ｺﾞｼｯｸM-PRO" panose="020F0600000000000000" pitchFamily="50" charset="-128"/>
                <a:ea typeface="HG丸ｺﾞｼｯｸM-PRO" panose="020F0600000000000000" pitchFamily="50" charset="-128"/>
              </a:rPr>
              <a:t>規約の確認画面が表示されます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ので、使用</a:t>
            </a:r>
            <a:r>
              <a:rPr lang="ja-JP" altLang="en-US" sz="1050" dirty="0">
                <a:solidFill>
                  <a:schemeClr val="tx1"/>
                </a:solidFill>
                <a:latin typeface="HG丸ｺﾞｼｯｸM-PRO" panose="020F0600000000000000" pitchFamily="50" charset="-128"/>
                <a:ea typeface="HG丸ｺﾞｼｯｸM-PRO" panose="020F0600000000000000" pitchFamily="50" charset="-128"/>
              </a:rPr>
              <a:t>許諾書の内容を御確認</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いただき、御理解</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していただいた上</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で、</a:t>
            </a:r>
            <a:r>
              <a:rPr lang="en-US" altLang="ja-JP" sz="1050" b="1" dirty="0" smtClean="0">
                <a:solidFill>
                  <a:schemeClr val="tx1"/>
                </a:solidFill>
                <a:latin typeface="+mn-ea"/>
              </a:rPr>
              <a:t>『 </a:t>
            </a:r>
            <a:r>
              <a:rPr lang="ja-JP" altLang="en-US" sz="1050" b="1" dirty="0">
                <a:solidFill>
                  <a:schemeClr val="tx1"/>
                </a:solidFill>
                <a:latin typeface="+mn-ea"/>
              </a:rPr>
              <a:t>同意する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9" name="正方形/長方形 58"/>
          <p:cNvSpPr/>
          <p:nvPr/>
        </p:nvSpPr>
        <p:spPr>
          <a:xfrm>
            <a:off x="2177815" y="3708332"/>
            <a:ext cx="1024376" cy="469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8344036">
            <a:off x="2955517" y="3514012"/>
            <a:ext cx="293434" cy="11943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1611867" y="7876272"/>
            <a:ext cx="4226014" cy="2399230"/>
            <a:chOff x="1980430" y="7857347"/>
            <a:chExt cx="3456452" cy="1964873"/>
          </a:xfrm>
        </p:grpSpPr>
        <p:pic>
          <p:nvPicPr>
            <p:cNvPr id="74" name="図 73"/>
            <p:cNvPicPr>
              <a:picLocks noChangeAspect="1"/>
            </p:cNvPicPr>
            <p:nvPr/>
          </p:nvPicPr>
          <p:blipFill rotWithShape="1">
            <a:blip r:embed="rId3">
              <a:extLst>
                <a:ext uri="{28A0092B-C50C-407E-A947-70E740481C1C}">
                  <a14:useLocalDpi xmlns:a14="http://schemas.microsoft.com/office/drawing/2010/main" val="0"/>
                </a:ext>
              </a:extLst>
            </a:blip>
            <a:srcRect l="2448" r="1991" b="52105"/>
            <a:stretch/>
          </p:blipFill>
          <p:spPr>
            <a:xfrm>
              <a:off x="1980431" y="7857347"/>
              <a:ext cx="3456451" cy="1379146"/>
            </a:xfrm>
            <a:prstGeom prst="rect">
              <a:avLst/>
            </a:prstGeom>
            <a:ln>
              <a:noFill/>
            </a:ln>
          </p:spPr>
        </p:pic>
        <p:pic>
          <p:nvPicPr>
            <p:cNvPr id="75" name="図 74"/>
            <p:cNvPicPr>
              <a:picLocks noChangeAspect="1"/>
            </p:cNvPicPr>
            <p:nvPr/>
          </p:nvPicPr>
          <p:blipFill rotWithShape="1">
            <a:blip r:embed="rId4">
              <a:extLst>
                <a:ext uri="{28A0092B-C50C-407E-A947-70E740481C1C}">
                  <a14:useLocalDpi xmlns:a14="http://schemas.microsoft.com/office/drawing/2010/main" val="0"/>
                </a:ext>
              </a:extLst>
            </a:blip>
            <a:srcRect l="3743" t="79658" r="1213"/>
            <a:stretch/>
          </p:blipFill>
          <p:spPr>
            <a:xfrm>
              <a:off x="1980430" y="9237221"/>
              <a:ext cx="3453976" cy="584999"/>
            </a:xfrm>
            <a:prstGeom prst="rect">
              <a:avLst/>
            </a:prstGeom>
            <a:ln>
              <a:noFill/>
            </a:ln>
          </p:spPr>
        </p:pic>
        <p:sp>
          <p:nvSpPr>
            <p:cNvPr id="76" name="正方形/長方形 75"/>
            <p:cNvSpPr/>
            <p:nvPr/>
          </p:nvSpPr>
          <p:spPr>
            <a:xfrm>
              <a:off x="1980431" y="7857348"/>
              <a:ext cx="3456451" cy="19648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正方形/長方形 76"/>
          <p:cNvSpPr/>
          <p:nvPr/>
        </p:nvSpPr>
        <p:spPr>
          <a:xfrm>
            <a:off x="2823925" y="10040492"/>
            <a:ext cx="884078" cy="235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87743" y="1418423"/>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sp>
        <p:nvSpPr>
          <p:cNvPr id="28" name="テキスト ボックス 27"/>
          <p:cNvSpPr txBox="1"/>
          <p:nvPr/>
        </p:nvSpPr>
        <p:spPr>
          <a:xfrm>
            <a:off x="187743" y="7137608"/>
            <a:ext cx="360040" cy="369332"/>
          </a:xfrm>
          <a:prstGeom prst="rect">
            <a:avLst/>
          </a:prstGeom>
          <a:noFill/>
        </p:spPr>
        <p:txBody>
          <a:bodyPr wrap="square" rtlCol="0">
            <a:spAutoFit/>
          </a:bodyPr>
          <a:lstStyle/>
          <a:p>
            <a:r>
              <a:rPr kumimoji="1" lang="ja-JP" altLang="en-US" b="1" dirty="0" smtClean="0">
                <a:solidFill>
                  <a:srgbClr val="FF0000"/>
                </a:solidFill>
              </a:rPr>
              <a:t>③</a:t>
            </a:r>
            <a:endParaRPr kumimoji="1" lang="ja-JP" altLang="en-US" b="1" dirty="0">
              <a:solidFill>
                <a:srgbClr val="FF0000"/>
              </a:solidFill>
            </a:endParaRPr>
          </a:p>
        </p:txBody>
      </p:sp>
      <p:sp>
        <p:nvSpPr>
          <p:cNvPr id="29" name="角丸四角形 28"/>
          <p:cNvSpPr/>
          <p:nvPr/>
        </p:nvSpPr>
        <p:spPr>
          <a:xfrm>
            <a:off x="3302210" y="333929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30" name="右矢印 29"/>
          <p:cNvSpPr/>
          <p:nvPr/>
        </p:nvSpPr>
        <p:spPr>
          <a:xfrm rot="10800000">
            <a:off x="3819073" y="10050815"/>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201558" y="9967554"/>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32" name="テキスト ボックス 31"/>
          <p:cNvSpPr txBox="1"/>
          <p:nvPr/>
        </p:nvSpPr>
        <p:spPr>
          <a:xfrm>
            <a:off x="-3060129" y="5308511"/>
            <a:ext cx="2970165" cy="600164"/>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右のようなメッセージが表示される場合は、</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このサイトの閲覧を続行する</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を選択して先に進んでください。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5"/>
          <a:stretch>
            <a:fillRect/>
          </a:stretch>
        </p:blipFill>
        <p:spPr>
          <a:xfrm>
            <a:off x="1555823" y="5595234"/>
            <a:ext cx="4335074" cy="1494236"/>
          </a:xfrm>
          <a:prstGeom prst="rect">
            <a:avLst/>
          </a:prstGeom>
          <a:ln>
            <a:solidFill>
              <a:schemeClr val="tx1"/>
            </a:solidFill>
          </a:ln>
        </p:spPr>
      </p:pic>
      <p:sp>
        <p:nvSpPr>
          <p:cNvPr id="34" name="正方形/長方形 33"/>
          <p:cNvSpPr/>
          <p:nvPr/>
        </p:nvSpPr>
        <p:spPr>
          <a:xfrm>
            <a:off x="3561680" y="6849400"/>
            <a:ext cx="1024376" cy="2319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67763" y="5163074"/>
            <a:ext cx="6714223" cy="317414"/>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050" b="1" dirty="0" smtClean="0">
                <a:solidFill>
                  <a:schemeClr val="tx1"/>
                </a:solidFill>
                <a:latin typeface="+mn-ea"/>
              </a:rPr>
              <a:t>『 </a:t>
            </a:r>
            <a:r>
              <a:rPr lang="ja-JP" altLang="en-US" sz="1050" b="1" dirty="0" smtClean="0">
                <a:solidFill>
                  <a:schemeClr val="tx1"/>
                </a:solidFill>
                <a:latin typeface="+mn-ea"/>
              </a:rPr>
              <a:t>申請者ＩＤをお持ちでない場合 </a:t>
            </a:r>
            <a:r>
              <a:rPr lang="en-US" altLang="ja-JP" sz="1050" b="1" dirty="0" smtClean="0">
                <a:solidFill>
                  <a:schemeClr val="tx1"/>
                </a:solidFill>
                <a:latin typeface="+mn-ea"/>
              </a:rPr>
              <a:t>』</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クリックします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187743" y="5083366"/>
            <a:ext cx="360040" cy="369332"/>
          </a:xfrm>
          <a:prstGeom prst="rect">
            <a:avLst/>
          </a:prstGeom>
          <a:noFill/>
        </p:spPr>
        <p:txBody>
          <a:bodyPr wrap="square" rtlCol="0">
            <a:spAutoFit/>
          </a:bodyPr>
          <a:lstStyle/>
          <a:p>
            <a:r>
              <a:rPr kumimoji="1" lang="ja-JP" altLang="en-US" b="1" dirty="0" smtClean="0">
                <a:solidFill>
                  <a:srgbClr val="FF0000"/>
                </a:solidFill>
              </a:rPr>
              <a:t>②</a:t>
            </a:r>
            <a:endParaRPr kumimoji="1" lang="ja-JP" altLang="en-US" b="1" dirty="0">
              <a:solidFill>
                <a:srgbClr val="FF0000"/>
              </a:solidFill>
            </a:endParaRPr>
          </a:p>
        </p:txBody>
      </p:sp>
      <p:sp>
        <p:nvSpPr>
          <p:cNvPr id="37" name="右矢印 36"/>
          <p:cNvSpPr/>
          <p:nvPr/>
        </p:nvSpPr>
        <p:spPr>
          <a:xfrm rot="10800000">
            <a:off x="4612746" y="6869775"/>
            <a:ext cx="315440" cy="160220"/>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04767" y="6755113"/>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47233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2859" t="13417" r="13812" b="5279"/>
          <a:stretch/>
        </p:blipFill>
        <p:spPr>
          <a:xfrm>
            <a:off x="648282" y="4828606"/>
            <a:ext cx="6197861" cy="3863602"/>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2859" t="66939" r="13812" b="7653"/>
          <a:stretch/>
        </p:blipFill>
        <p:spPr>
          <a:xfrm>
            <a:off x="648281" y="8635591"/>
            <a:ext cx="6197862" cy="120737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859" t="12735" r="13812" b="5959"/>
          <a:stretch/>
        </p:blipFill>
        <p:spPr>
          <a:xfrm>
            <a:off x="648283" y="1152043"/>
            <a:ext cx="6197862" cy="3863602"/>
          </a:xfrm>
          <a:prstGeom prst="rect">
            <a:avLst/>
          </a:prstGeom>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2</a:t>
            </a:fld>
            <a:endParaRPr lang="ja-JP" altLang="en-US" dirty="0"/>
          </a:p>
        </p:txBody>
      </p:sp>
      <p:sp>
        <p:nvSpPr>
          <p:cNvPr id="34" name="正方形/長方形 33"/>
          <p:cNvSpPr/>
          <p:nvPr/>
        </p:nvSpPr>
        <p:spPr>
          <a:xfrm>
            <a:off x="2484487" y="9516380"/>
            <a:ext cx="1184983" cy="306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68263" y="474682"/>
            <a:ext cx="6624736" cy="57866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情報新規入力画面が表示されます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ので、必要</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事項を入力してください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必須</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事項を全て入力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したら、画面</a:t>
            </a:r>
            <a:r>
              <a:rPr lang="ja-JP" altLang="en-US" sz="1050" dirty="0">
                <a:solidFill>
                  <a:schemeClr val="tx1"/>
                </a:solidFill>
                <a:latin typeface="HG丸ｺﾞｼｯｸM-PRO" panose="020F0600000000000000" pitchFamily="50" charset="-128"/>
                <a:ea typeface="HG丸ｺﾞｼｯｸM-PRO" panose="020F0600000000000000" pitchFamily="50" charset="-128"/>
              </a:rPr>
              <a:t>下部の</a:t>
            </a:r>
            <a:r>
              <a:rPr lang="en-US" altLang="ja-JP" sz="1050" b="1" dirty="0">
                <a:solidFill>
                  <a:schemeClr val="tx1"/>
                </a:solidFill>
                <a:latin typeface="+mn-ea"/>
              </a:rPr>
              <a:t>『 </a:t>
            </a:r>
            <a:r>
              <a:rPr lang="ja-JP" altLang="en-US" sz="1050" b="1" dirty="0">
                <a:solidFill>
                  <a:schemeClr val="tx1"/>
                </a:solidFill>
                <a:latin typeface="+mn-ea"/>
              </a:rPr>
              <a:t>確認 （次へ）</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4" name="正方形/長方形 73"/>
          <p:cNvSpPr/>
          <p:nvPr/>
        </p:nvSpPr>
        <p:spPr>
          <a:xfrm>
            <a:off x="2819839" y="2127117"/>
            <a:ext cx="1224136" cy="304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320505" y="1889426"/>
            <a:ext cx="1923169" cy="539020"/>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申請者</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ID】</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半角英数字１１文字以内で任意の</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ID</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を入力してください。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88243" y="290015"/>
            <a:ext cx="360040" cy="369332"/>
          </a:xfrm>
          <a:prstGeom prst="rect">
            <a:avLst/>
          </a:prstGeom>
          <a:noFill/>
        </p:spPr>
        <p:txBody>
          <a:bodyPr wrap="square" rtlCol="0">
            <a:spAutoFit/>
          </a:bodyPr>
          <a:lstStyle/>
          <a:p>
            <a:r>
              <a:rPr kumimoji="1" lang="ja-JP" altLang="en-US" b="1" dirty="0" smtClean="0">
                <a:solidFill>
                  <a:srgbClr val="FF0000"/>
                </a:solidFill>
              </a:rPr>
              <a:t>④</a:t>
            </a:r>
            <a:endParaRPr kumimoji="1" lang="ja-JP" altLang="en-US" b="1" dirty="0">
              <a:solidFill>
                <a:srgbClr val="FF0000"/>
              </a:solidFill>
            </a:endParaRPr>
          </a:p>
        </p:txBody>
      </p:sp>
      <p:sp>
        <p:nvSpPr>
          <p:cNvPr id="16" name="正方形/長方形 15"/>
          <p:cNvSpPr/>
          <p:nvPr/>
        </p:nvSpPr>
        <p:spPr>
          <a:xfrm>
            <a:off x="2825731" y="2513238"/>
            <a:ext cx="2438179" cy="576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384923" y="2543990"/>
            <a:ext cx="1996647" cy="94928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パスワード</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「半角英字」、「半角数字」、「記号」を全て用いて、８文字以上２０文字以内で任意のパスワードを設定してください。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772519" y="3361083"/>
            <a:ext cx="2376264" cy="2183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291936" y="4183261"/>
            <a:ext cx="1923169" cy="539020"/>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住所・氏名</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住所、氏名、フリガナを入力</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2794352" y="6669231"/>
            <a:ext cx="1202303" cy="5554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819839" y="8610405"/>
            <a:ext cx="1467501" cy="82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500394" y="8701032"/>
            <a:ext cx="2132695" cy="61997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質問と答え</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パスワードを忘れたときに備え、任意の質問と答えを入力します。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772518" y="5788240"/>
            <a:ext cx="1224137" cy="785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171467" y="9536249"/>
            <a:ext cx="2184885" cy="27275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入力が完了したらここをクリックする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5" name="右矢印 24"/>
          <p:cNvSpPr/>
          <p:nvPr/>
        </p:nvSpPr>
        <p:spPr>
          <a:xfrm rot="10800000">
            <a:off x="3777741" y="9564616"/>
            <a:ext cx="288032" cy="216023"/>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287340" y="5960959"/>
            <a:ext cx="2312584" cy="439159"/>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連絡先電話番号</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ハイフン（－）も入力が必要です。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4320505" y="6766379"/>
            <a:ext cx="1548359" cy="371733"/>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メールアドレス</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半角英数字で入力します。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2828252" y="7331009"/>
            <a:ext cx="1888483" cy="1217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860751" y="7530789"/>
            <a:ext cx="2088232" cy="811438"/>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メール受信設定</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法務局からのお知らせについてメールでの受信を希望される方は任意の項目にチェック願います。</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0859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12518" t="24232" r="12247" b="9708"/>
          <a:stretch/>
        </p:blipFill>
        <p:spPr>
          <a:xfrm>
            <a:off x="689306" y="7071947"/>
            <a:ext cx="6128149" cy="3025289"/>
          </a:xfrm>
          <a:prstGeom prst="rect">
            <a:avLst/>
          </a:prstGeom>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3</a:t>
            </a:fld>
            <a:endParaRPr lang="ja-JP" altLang="en-US" dirty="0"/>
          </a:p>
        </p:txBody>
      </p:sp>
      <p:pic>
        <p:nvPicPr>
          <p:cNvPr id="32" name="図 31"/>
          <p:cNvPicPr>
            <a:picLocks noChangeAspect="1"/>
          </p:cNvPicPr>
          <p:nvPr/>
        </p:nvPicPr>
        <p:blipFill rotWithShape="1">
          <a:blip r:embed="rId3">
            <a:extLst>
              <a:ext uri="{28A0092B-C50C-407E-A947-70E740481C1C}">
                <a14:useLocalDpi xmlns:a14="http://schemas.microsoft.com/office/drawing/2010/main" val="0"/>
              </a:ext>
            </a:extLst>
          </a:blip>
          <a:srcRect l="2035" r="2524"/>
          <a:stretch/>
        </p:blipFill>
        <p:spPr>
          <a:xfrm>
            <a:off x="734745" y="858735"/>
            <a:ext cx="6037273" cy="4811183"/>
          </a:xfrm>
          <a:prstGeom prst="rect">
            <a:avLst/>
          </a:prstGeom>
          <a:ln>
            <a:solidFill>
              <a:schemeClr val="tx1"/>
            </a:solidFill>
          </a:ln>
        </p:spPr>
      </p:pic>
      <p:sp>
        <p:nvSpPr>
          <p:cNvPr id="33" name="角丸四角形 32"/>
          <p:cNvSpPr/>
          <p:nvPr/>
        </p:nvSpPr>
        <p:spPr>
          <a:xfrm>
            <a:off x="353761" y="234132"/>
            <a:ext cx="6799244" cy="504055"/>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rPr>
              <a:t>情報入力内容確認画面が表示されます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ので、入力</a:t>
            </a:r>
            <a:r>
              <a:rPr lang="ja-JP" altLang="en-US" sz="1050" dirty="0">
                <a:solidFill>
                  <a:schemeClr val="tx1"/>
                </a:solidFill>
                <a:latin typeface="HG丸ｺﾞｼｯｸM-PRO" panose="020F0600000000000000" pitchFamily="50" charset="-128"/>
                <a:ea typeface="HG丸ｺﾞｼｯｸM-PRO" panose="020F0600000000000000" pitchFamily="50" charset="-128"/>
              </a:rPr>
              <a:t>した内容に間違いがないか確認の</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上、間違い</a:t>
            </a:r>
            <a:r>
              <a:rPr lang="ja-JP" altLang="en-US" sz="1050" dirty="0">
                <a:solidFill>
                  <a:schemeClr val="tx1"/>
                </a:solidFill>
                <a:latin typeface="HG丸ｺﾞｼｯｸM-PRO" panose="020F0600000000000000" pitchFamily="50" charset="-128"/>
                <a:ea typeface="HG丸ｺﾞｼｯｸM-PRO" panose="020F0600000000000000" pitchFamily="50" charset="-128"/>
              </a:rPr>
              <a:t>がなければ</a:t>
            </a:r>
            <a:r>
              <a:rPr lang="en-US" altLang="ja-JP" sz="1050" b="1" dirty="0">
                <a:solidFill>
                  <a:schemeClr val="tx1"/>
                </a:solidFill>
                <a:latin typeface="+mn-ea"/>
              </a:rPr>
              <a:t>『 </a:t>
            </a:r>
            <a:r>
              <a:rPr lang="ja-JP" altLang="en-US" sz="1050" b="1" dirty="0" smtClean="0">
                <a:solidFill>
                  <a:schemeClr val="tx1"/>
                </a:solidFill>
                <a:latin typeface="+mn-ea"/>
              </a:rPr>
              <a:t>仮登録（次へ）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4" name="正方形/長方形 33"/>
          <p:cNvSpPr/>
          <p:nvPr/>
        </p:nvSpPr>
        <p:spPr>
          <a:xfrm>
            <a:off x="1908423" y="5236104"/>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3741" y="87490"/>
            <a:ext cx="360040" cy="369332"/>
          </a:xfrm>
          <a:prstGeom prst="rect">
            <a:avLst/>
          </a:prstGeom>
          <a:noFill/>
        </p:spPr>
        <p:txBody>
          <a:bodyPr wrap="square" rtlCol="0">
            <a:spAutoFit/>
          </a:bodyPr>
          <a:lstStyle/>
          <a:p>
            <a:r>
              <a:rPr kumimoji="1" lang="ja-JP" altLang="en-US" b="1" dirty="0" smtClean="0">
                <a:solidFill>
                  <a:srgbClr val="FF0000"/>
                </a:solidFill>
              </a:rPr>
              <a:t>⑤</a:t>
            </a:r>
            <a:endParaRPr kumimoji="1" lang="ja-JP" altLang="en-US" b="1" dirty="0">
              <a:solidFill>
                <a:srgbClr val="FF0000"/>
              </a:solidFill>
            </a:endParaRPr>
          </a:p>
        </p:txBody>
      </p:sp>
      <p:sp>
        <p:nvSpPr>
          <p:cNvPr id="14" name="右矢印 13"/>
          <p:cNvSpPr/>
          <p:nvPr/>
        </p:nvSpPr>
        <p:spPr>
          <a:xfrm rot="10800000">
            <a:off x="3038106" y="5286053"/>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420591" y="5202792"/>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7" name="角丸四角形 16"/>
          <p:cNvSpPr/>
          <p:nvPr/>
        </p:nvSpPr>
        <p:spPr>
          <a:xfrm>
            <a:off x="353761" y="5962616"/>
            <a:ext cx="6799244" cy="429889"/>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申請者情報仮登録完了画面が表示されますので、</a:t>
            </a:r>
            <a:r>
              <a:rPr lang="en-US" altLang="ja-JP" sz="1050" b="1" dirty="0" smtClean="0">
                <a:solidFill>
                  <a:schemeClr val="tx1"/>
                </a:solidFill>
                <a:latin typeface="+mn-ea"/>
              </a:rPr>
              <a:t>『 </a:t>
            </a:r>
            <a:r>
              <a:rPr lang="ja-JP" altLang="en-US" sz="1050" b="1" dirty="0" smtClean="0">
                <a:solidFill>
                  <a:schemeClr val="tx1"/>
                </a:solidFill>
                <a:latin typeface="+mn-ea"/>
              </a:rPr>
              <a:t>発行（次へ）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テキスト ボックス 17"/>
          <p:cNvSpPr txBox="1"/>
          <p:nvPr/>
        </p:nvSpPr>
        <p:spPr>
          <a:xfrm>
            <a:off x="496798" y="6424443"/>
            <a:ext cx="6320657" cy="430887"/>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申請者</a:t>
            </a:r>
            <a:r>
              <a:rPr lang="ja-JP" altLang="en-US" sz="1100" dirty="0">
                <a:solidFill>
                  <a:prstClr val="black"/>
                </a:solidFill>
                <a:latin typeface="HG丸ｺﾞｼｯｸM-PRO" panose="020F0600000000000000" pitchFamily="50" charset="-128"/>
                <a:ea typeface="HG丸ｺﾞｼｯｸM-PRO" panose="020F0600000000000000" pitchFamily="50" charset="-128"/>
              </a:rPr>
              <a:t>情報新規入力画面</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④</a:t>
            </a:r>
            <a:r>
              <a:rPr lang="ja-JP" altLang="en-US" sz="1100" dirty="0" smtClean="0">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100" dirty="0">
                <a:solidFill>
                  <a:prstClr val="black"/>
                </a:solidFill>
                <a:latin typeface="HG丸ｺﾞｼｯｸM-PRO" panose="020F0600000000000000" pitchFamily="50" charset="-128"/>
                <a:ea typeface="HG丸ｺﾞｼｯｸM-PRO" panose="020F0600000000000000" pitchFamily="50" charset="-128"/>
              </a:rPr>
              <a:t>「メールアドレス」欄に入力したメールアドレス宛てに</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「申請者情報登録用　認証情報のお知らせ」メールが送付</a:t>
            </a:r>
            <a:r>
              <a:rPr lang="ja-JP" altLang="en-US" sz="1100" dirty="0">
                <a:solidFill>
                  <a:prstClr val="black"/>
                </a:solidFill>
                <a:latin typeface="HG丸ｺﾞｼｯｸM-PRO" panose="020F0600000000000000" pitchFamily="50" charset="-128"/>
                <a:ea typeface="HG丸ｺﾞｼｯｸM-PRO" panose="020F0600000000000000" pitchFamily="50" charset="-128"/>
              </a:rPr>
              <a:t>されます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13339" y="5807717"/>
            <a:ext cx="360040" cy="369332"/>
          </a:xfrm>
          <a:prstGeom prst="rect">
            <a:avLst/>
          </a:prstGeom>
          <a:noFill/>
        </p:spPr>
        <p:txBody>
          <a:bodyPr wrap="square" rtlCol="0">
            <a:spAutoFit/>
          </a:bodyPr>
          <a:lstStyle/>
          <a:p>
            <a:r>
              <a:rPr kumimoji="1" lang="ja-JP" altLang="en-US" b="1" dirty="0" smtClean="0">
                <a:solidFill>
                  <a:srgbClr val="FF0000"/>
                </a:solidFill>
              </a:rPr>
              <a:t>⑥</a:t>
            </a:r>
            <a:endParaRPr kumimoji="1" lang="ja-JP" altLang="en-US" b="1" dirty="0">
              <a:solidFill>
                <a:srgbClr val="FF0000"/>
              </a:solidFill>
            </a:endParaRPr>
          </a:p>
        </p:txBody>
      </p:sp>
      <p:sp>
        <p:nvSpPr>
          <p:cNvPr id="23" name="正方形/長方形 22"/>
          <p:cNvSpPr/>
          <p:nvPr/>
        </p:nvSpPr>
        <p:spPr>
          <a:xfrm>
            <a:off x="2342249" y="9654168"/>
            <a:ext cx="1296144" cy="297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0800000">
            <a:off x="3723511" y="9723215"/>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080623" y="9614975"/>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1168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1764" t="24642" r="12050" b="19461"/>
          <a:stretch/>
        </p:blipFill>
        <p:spPr>
          <a:xfrm>
            <a:off x="908915" y="5629179"/>
            <a:ext cx="6004563" cy="2476882"/>
          </a:xfrm>
          <a:prstGeom prst="rect">
            <a:avLst/>
          </a:prstGeom>
        </p:spPr>
      </p:pic>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1535" t="16155" r="12280" b="5928"/>
          <a:stretch/>
        </p:blipFill>
        <p:spPr>
          <a:xfrm>
            <a:off x="859565" y="1481442"/>
            <a:ext cx="6000929" cy="3450534"/>
          </a:xfrm>
          <a:prstGeom prst="rect">
            <a:avLst/>
          </a:prstGeom>
        </p:spPr>
      </p:pic>
      <p:sp>
        <p:nvSpPr>
          <p:cNvPr id="4" name="フッター プレースホルダー 3"/>
          <p:cNvSpPr>
            <a:spLocks noGrp="1"/>
          </p:cNvSpPr>
          <p:nvPr>
            <p:ph type="ftr" sz="quarter" idx="11"/>
          </p:nvPr>
        </p:nvSpPr>
        <p:spPr>
          <a:xfrm>
            <a:off x="5134718" y="10216215"/>
            <a:ext cx="2394400" cy="569325"/>
          </a:xfrm>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4</a:t>
            </a:fld>
            <a:endParaRPr lang="ja-JP" altLang="en-US" dirty="0"/>
          </a:p>
        </p:txBody>
      </p:sp>
      <p:sp>
        <p:nvSpPr>
          <p:cNvPr id="57" name="正方形/長方形 56"/>
          <p:cNvSpPr/>
          <p:nvPr/>
        </p:nvSpPr>
        <p:spPr>
          <a:xfrm>
            <a:off x="2531059" y="4527679"/>
            <a:ext cx="1249016" cy="2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643301" y="7510908"/>
            <a:ext cx="1189758" cy="2898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787028" y="4004829"/>
            <a:ext cx="214600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409241" y="170616"/>
            <a:ext cx="6799244" cy="648072"/>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認証情報入力画面が表示されますので、</a:t>
            </a:r>
            <a:r>
              <a:rPr lang="ja-JP" altLang="en-US" sz="1050" dirty="0" smtClean="0">
                <a:solidFill>
                  <a:srgbClr val="FF0000"/>
                </a:solidFill>
                <a:latin typeface="HG丸ｺﾞｼｯｸM-PRO" panose="020F0600000000000000" pitchFamily="50" charset="-128"/>
                <a:ea typeface="HG丸ｺﾞｼｯｸM-PRO" panose="020F0600000000000000" pitchFamily="50" charset="-128"/>
              </a:rPr>
              <a:t>④</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で登録した「</a:t>
            </a:r>
            <a:r>
              <a:rPr lang="ja-JP" altLang="en-US" sz="1050" dirty="0">
                <a:solidFill>
                  <a:schemeClr val="tx1"/>
                </a:solidFill>
                <a:latin typeface="HG丸ｺﾞｼｯｸM-PRO" panose="020F0600000000000000" pitchFamily="50" charset="-128"/>
                <a:ea typeface="HG丸ｺﾞｼｯｸM-PRO" panose="020F0600000000000000" pitchFamily="50" charset="-128"/>
              </a:rPr>
              <a:t>メールアドレス」欄に入力したメールアドレス宛て</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に送付された「</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申請者情報登録用　認証情報のお知らせ」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メールの本文に記載された認証情報を入力し、</a:t>
            </a:r>
            <a:r>
              <a:rPr lang="en-US" altLang="ja-JP" sz="1050" b="1" dirty="0" smtClean="0">
                <a:solidFill>
                  <a:schemeClr val="tx1"/>
                </a:solidFill>
                <a:latin typeface="+mn-ea"/>
              </a:rPr>
              <a:t>『 </a:t>
            </a:r>
            <a:r>
              <a:rPr lang="ja-JP" altLang="en-US" sz="1050" b="1" dirty="0" smtClean="0">
                <a:solidFill>
                  <a:schemeClr val="tx1"/>
                </a:solidFill>
                <a:latin typeface="+mn-ea"/>
              </a:rPr>
              <a:t>登録（次へ） </a:t>
            </a:r>
            <a:r>
              <a:rPr lang="en-US" altLang="ja-JP" sz="1050" b="1" dirty="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1" name="角丸四角形 70"/>
          <p:cNvSpPr/>
          <p:nvPr/>
        </p:nvSpPr>
        <p:spPr>
          <a:xfrm>
            <a:off x="419777" y="5035261"/>
            <a:ext cx="6799244" cy="504056"/>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申請者情報の登録が完了すると、申請者情報登録完了画面が表示されますので、</a:t>
            </a:r>
            <a:r>
              <a:rPr lang="en-US" altLang="ja-JP" sz="1050" b="1" dirty="0" smtClean="0">
                <a:solidFill>
                  <a:schemeClr val="tx1"/>
                </a:solidFill>
                <a:latin typeface="+mn-ea"/>
              </a:rPr>
              <a:t>『 </a:t>
            </a:r>
            <a:r>
              <a:rPr lang="ja-JP" altLang="en-US" sz="1050" b="1" dirty="0" smtClean="0">
                <a:solidFill>
                  <a:schemeClr val="tx1"/>
                </a:solidFill>
                <a:latin typeface="+mn-ea"/>
              </a:rPr>
              <a:t>ログイン画面へ</a:t>
            </a:r>
            <a:r>
              <a:rPr lang="en-US" altLang="ja-JP" sz="1050" b="1" dirty="0" smtClean="0">
                <a:solidFill>
                  <a:schemeClr val="tx1"/>
                </a:solidFill>
                <a:latin typeface="+mn-ea"/>
              </a:rPr>
              <a:t>』</a:t>
            </a:r>
            <a:r>
              <a:rPr lang="ja-JP" altLang="en-US" sz="1050" dirty="0">
                <a:solidFill>
                  <a:schemeClr val="tx1"/>
                </a:solidFill>
                <a:latin typeface="HG丸ｺﾞｼｯｸM-PRO" panose="020F0600000000000000" pitchFamily="50" charset="-128"/>
                <a:ea typeface="HG丸ｺﾞｼｯｸM-PRO" panose="020F0600000000000000" pitchFamily="50" charset="-128"/>
              </a:rPr>
              <a:t>をクリックしてください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24341" y="4886394"/>
            <a:ext cx="360040" cy="369332"/>
          </a:xfrm>
          <a:prstGeom prst="rect">
            <a:avLst/>
          </a:prstGeom>
          <a:noFill/>
        </p:spPr>
        <p:txBody>
          <a:bodyPr wrap="square" rtlCol="0">
            <a:spAutoFit/>
          </a:bodyPr>
          <a:lstStyle/>
          <a:p>
            <a:r>
              <a:rPr kumimoji="1" lang="ja-JP" altLang="en-US" b="1" dirty="0" smtClean="0">
                <a:solidFill>
                  <a:srgbClr val="FF0000"/>
                </a:solidFill>
              </a:rPr>
              <a:t>⑧</a:t>
            </a:r>
            <a:endParaRPr kumimoji="1" lang="ja-JP" altLang="en-US" b="1" dirty="0">
              <a:solidFill>
                <a:srgbClr val="FF0000"/>
              </a:solidFill>
            </a:endParaRPr>
          </a:p>
        </p:txBody>
      </p:sp>
      <p:sp>
        <p:nvSpPr>
          <p:cNvPr id="17" name="テキスト ボックス 16"/>
          <p:cNvSpPr txBox="1"/>
          <p:nvPr/>
        </p:nvSpPr>
        <p:spPr>
          <a:xfrm>
            <a:off x="239757" y="101248"/>
            <a:ext cx="360040" cy="369332"/>
          </a:xfrm>
          <a:prstGeom prst="rect">
            <a:avLst/>
          </a:prstGeom>
          <a:noFill/>
        </p:spPr>
        <p:txBody>
          <a:bodyPr wrap="square" rtlCol="0">
            <a:spAutoFit/>
          </a:bodyPr>
          <a:lstStyle/>
          <a:p>
            <a:r>
              <a:rPr kumimoji="1" lang="ja-JP" altLang="en-US" b="1" dirty="0" smtClean="0">
                <a:solidFill>
                  <a:srgbClr val="FF0000"/>
                </a:solidFill>
              </a:rPr>
              <a:t>⑦</a:t>
            </a:r>
            <a:endParaRPr kumimoji="1" lang="ja-JP" altLang="en-US" b="1" dirty="0">
              <a:solidFill>
                <a:srgbClr val="FF0000"/>
              </a:solidFill>
            </a:endParaRPr>
          </a:p>
        </p:txBody>
      </p:sp>
      <p:sp>
        <p:nvSpPr>
          <p:cNvPr id="18" name="角丸四角形 17"/>
          <p:cNvSpPr/>
          <p:nvPr/>
        </p:nvSpPr>
        <p:spPr>
          <a:xfrm>
            <a:off x="5069974" y="3740822"/>
            <a:ext cx="2048952" cy="668138"/>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認証情報</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登録したメールアドレスに届いた認証情報を入力す</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0800000">
            <a:off x="3911198" y="4570284"/>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293683" y="4487023"/>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22" name="右矢印 21"/>
          <p:cNvSpPr/>
          <p:nvPr/>
        </p:nvSpPr>
        <p:spPr>
          <a:xfrm rot="10800000">
            <a:off x="3964182" y="757062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346667" y="7487368"/>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
        <p:nvSpPr>
          <p:cNvPr id="19" name="テキスト ボックス 18"/>
          <p:cNvSpPr txBox="1"/>
          <p:nvPr/>
        </p:nvSpPr>
        <p:spPr>
          <a:xfrm>
            <a:off x="419777" y="866352"/>
            <a:ext cx="6788708" cy="600164"/>
          </a:xfrm>
          <a:prstGeom prst="rect">
            <a:avLst/>
          </a:prstGeom>
          <a:noFill/>
        </p:spPr>
        <p:txBody>
          <a:bodyPr wrap="square" rtlCol="0">
            <a:spAutoFit/>
          </a:bodyPr>
          <a:lstStyle/>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u="sng" dirty="0" smtClean="0">
                <a:solidFill>
                  <a:srgbClr val="FF0000"/>
                </a:solidFill>
                <a:latin typeface="HG丸ｺﾞｼｯｸM-PRO" panose="020F0600000000000000" pitchFamily="50" charset="-128"/>
                <a:ea typeface="HG丸ｺﾞｼｯｸM-PRO" panose="020F0600000000000000" pitchFamily="50" charset="-128"/>
              </a:rPr>
              <a:t>認証</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情報の有効期間</a:t>
            </a:r>
            <a:r>
              <a:rPr lang="ja-JP" altLang="en-US" sz="1100" dirty="0">
                <a:solidFill>
                  <a:prstClr val="black"/>
                </a:solidFill>
                <a:latin typeface="HG丸ｺﾞｼｯｸM-PRO" panose="020F0600000000000000" pitchFamily="50" charset="-128"/>
                <a:ea typeface="HG丸ｺﾞｼｯｸM-PRO" panose="020F0600000000000000" pitchFamily="50" charset="-128"/>
              </a:rPr>
              <a:t>は申請者情報仮登録完了画面の</a:t>
            </a:r>
            <a:r>
              <a:rPr lang="en-US" altLang="ja-JP" sz="1100" b="1" dirty="0">
                <a:solidFill>
                  <a:prstClr val="black"/>
                </a:solidFill>
                <a:latin typeface="ＭＳ Ｐゴシック"/>
                <a:ea typeface="ＭＳ Ｐゴシック"/>
              </a:rPr>
              <a:t>『 </a:t>
            </a:r>
            <a:r>
              <a:rPr lang="ja-JP" altLang="en-US" sz="1100" b="1" dirty="0">
                <a:solidFill>
                  <a:prstClr val="black"/>
                </a:solidFill>
                <a:latin typeface="ＭＳ Ｐゴシック"/>
                <a:ea typeface="ＭＳ Ｐゴシック"/>
              </a:rPr>
              <a:t>発行（次へ） </a:t>
            </a:r>
            <a:r>
              <a:rPr lang="en-US" altLang="ja-JP" sz="1100" b="1" dirty="0">
                <a:solidFill>
                  <a:prstClr val="black"/>
                </a:solidFill>
                <a:latin typeface="ＭＳ Ｐゴシック"/>
                <a:ea typeface="ＭＳ Ｐゴシック"/>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をクリックしてから</a:t>
            </a:r>
            <a:r>
              <a:rPr lang="ja-JP" altLang="en-US" sz="1100" u="sng" dirty="0">
                <a:solidFill>
                  <a:srgbClr val="FF0000"/>
                </a:solidFill>
                <a:latin typeface="HG丸ｺﾞｼｯｸM-PRO" panose="020F0600000000000000" pitchFamily="50" charset="-128"/>
                <a:ea typeface="HG丸ｺﾞｼｯｸM-PRO" panose="020F0600000000000000" pitchFamily="50" charset="-128"/>
              </a:rPr>
              <a:t>３０分間</a:t>
            </a:r>
            <a:r>
              <a:rPr lang="ja-JP" altLang="en-US" sz="1100" dirty="0">
                <a:solidFill>
                  <a:prstClr val="black"/>
                </a:solidFill>
                <a:latin typeface="HG丸ｺﾞｼｯｸM-PRO" panose="020F0600000000000000" pitchFamily="50" charset="-128"/>
                <a:ea typeface="HG丸ｺﾞｼｯｸM-PRO" panose="020F0600000000000000" pitchFamily="50" charset="-128"/>
              </a:rPr>
              <a:t>です。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182563" lvl="0" indent="-182563"/>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有効</a:t>
            </a:r>
            <a:r>
              <a:rPr lang="ja-JP" altLang="en-US" sz="1100" dirty="0">
                <a:solidFill>
                  <a:srgbClr val="FF0000"/>
                </a:solidFill>
                <a:latin typeface="HG丸ｺﾞｼｯｸM-PRO" panose="020F0600000000000000" pitchFamily="50" charset="-128"/>
                <a:ea typeface="HG丸ｺﾞｼｯｸM-PRO" panose="020F0600000000000000" pitchFamily="50" charset="-128"/>
              </a:rPr>
              <a:t>期間内に</a:t>
            </a:r>
            <a:r>
              <a:rPr lang="ja-JP" altLang="en-US" sz="1100" dirty="0">
                <a:solidFill>
                  <a:prstClr val="black"/>
                </a:solidFill>
                <a:latin typeface="HG丸ｺﾞｼｯｸM-PRO" panose="020F0600000000000000" pitchFamily="50" charset="-128"/>
                <a:ea typeface="HG丸ｺﾞｼｯｸM-PRO" panose="020F0600000000000000" pitchFamily="50" charset="-128"/>
              </a:rPr>
              <a:t>申請者情報の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登録が完了しない</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rPr>
              <a:t>場合</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、登録</a:t>
            </a:r>
            <a:r>
              <a:rPr lang="ja-JP" altLang="en-US" sz="1100" dirty="0">
                <a:solidFill>
                  <a:prstClr val="black"/>
                </a:solidFill>
                <a:latin typeface="HG丸ｺﾞｼｯｸM-PRO" panose="020F0600000000000000" pitchFamily="50" charset="-128"/>
                <a:ea typeface="HG丸ｺﾞｼｯｸM-PRO" panose="020F0600000000000000" pitchFamily="50" charset="-128"/>
              </a:rPr>
              <a:t>を</a:t>
            </a:r>
            <a:r>
              <a:rPr lang="ja-JP" altLang="en-US" sz="1100" dirty="0">
                <a:solidFill>
                  <a:srgbClr val="FF0000"/>
                </a:solidFill>
                <a:latin typeface="HG丸ｺﾞｼｯｸM-PRO" panose="020F0600000000000000" pitchFamily="50" charset="-128"/>
                <a:ea typeface="HG丸ｺﾞｼｯｸM-PRO" panose="020F0600000000000000" pitchFamily="50" charset="-128"/>
              </a:rPr>
              <a:t>最初からやり直す</a:t>
            </a:r>
            <a:r>
              <a:rPr lang="ja-JP" altLang="en-US" sz="1100" dirty="0">
                <a:solidFill>
                  <a:prstClr val="black"/>
                </a:solidFill>
                <a:latin typeface="HG丸ｺﾞｼｯｸM-PRO" panose="020F0600000000000000" pitchFamily="50" charset="-128"/>
                <a:ea typeface="HG丸ｺﾞｼｯｸM-PRO" panose="020F0600000000000000" pitchFamily="50" charset="-128"/>
              </a:rPr>
              <a:t>必要があります</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ので、御注意</a:t>
            </a:r>
            <a:r>
              <a:rPr lang="ja-JP" altLang="en-US" sz="1100" dirty="0">
                <a:solidFill>
                  <a:prstClr val="black"/>
                </a:solidFill>
                <a:latin typeface="HG丸ｺﾞｼｯｸM-PRO" panose="020F0600000000000000" pitchFamily="50" charset="-128"/>
                <a:ea typeface="HG丸ｺﾞｼｯｸM-PRO" panose="020F0600000000000000" pitchFamily="50" charset="-128"/>
              </a:rPr>
              <a:t>ください</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t="32996"/>
          <a:stretch/>
        </p:blipFill>
        <p:spPr>
          <a:xfrm>
            <a:off x="1380337" y="8748139"/>
            <a:ext cx="4905444" cy="1611857"/>
          </a:xfrm>
          <a:prstGeom prst="rect">
            <a:avLst/>
          </a:prstGeom>
          <a:ln>
            <a:solidFill>
              <a:schemeClr val="tx1"/>
            </a:solidFill>
          </a:ln>
        </p:spPr>
      </p:pic>
      <p:sp>
        <p:nvSpPr>
          <p:cNvPr id="25" name="角丸四角形 24"/>
          <p:cNvSpPr/>
          <p:nvPr/>
        </p:nvSpPr>
        <p:spPr>
          <a:xfrm>
            <a:off x="455244" y="8154671"/>
            <a:ext cx="6649662" cy="504057"/>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ログイン画面が表示されます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ので、申請者</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情報</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登録で</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設定した「申請者ＩＤ」と「パスワード」を入力</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a:t>
            </a:r>
            <a:r>
              <a:rPr lang="en-US" altLang="ja-JP" sz="1050" b="1" dirty="0" smtClean="0">
                <a:solidFill>
                  <a:schemeClr val="tx1"/>
                </a:solidFill>
                <a:latin typeface="+mn-ea"/>
                <a:cs typeface="メイリオ" panose="020B0604030504040204" pitchFamily="50" charset="-128"/>
              </a:rPr>
              <a:t>『</a:t>
            </a:r>
            <a:r>
              <a:rPr lang="ja-JP" altLang="en-US" sz="1050" b="1" dirty="0">
                <a:solidFill>
                  <a:schemeClr val="tx1"/>
                </a:solidFill>
                <a:latin typeface="+mn-ea"/>
                <a:cs typeface="メイリオ" panose="020B0604030504040204" pitchFamily="50" charset="-128"/>
              </a:rPr>
              <a:t>ログイン</a:t>
            </a:r>
            <a:r>
              <a:rPr lang="en-US" altLang="ja-JP" sz="1050" b="1" dirty="0">
                <a:solidFill>
                  <a:schemeClr val="tx1"/>
                </a:solidFill>
                <a:latin typeface="+mn-ea"/>
                <a:cs typeface="メイリオ" panose="020B0604030504040204"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をクリックします。</a:t>
            </a:r>
          </a:p>
        </p:txBody>
      </p:sp>
      <p:sp>
        <p:nvSpPr>
          <p:cNvPr id="26" name="正方形/長方形 25"/>
          <p:cNvSpPr/>
          <p:nvPr/>
        </p:nvSpPr>
        <p:spPr>
          <a:xfrm>
            <a:off x="2791999" y="9820707"/>
            <a:ext cx="96758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40783" y="9355999"/>
            <a:ext cx="718805" cy="308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90853" y="7992489"/>
            <a:ext cx="360040" cy="369332"/>
          </a:xfrm>
          <a:prstGeom prst="rect">
            <a:avLst/>
          </a:prstGeom>
          <a:noFill/>
        </p:spPr>
        <p:txBody>
          <a:bodyPr wrap="square" rtlCol="0">
            <a:spAutoFit/>
          </a:bodyPr>
          <a:lstStyle/>
          <a:p>
            <a:r>
              <a:rPr kumimoji="1" lang="ja-JP" altLang="en-US" b="1" dirty="0" smtClean="0">
                <a:solidFill>
                  <a:srgbClr val="FF0000"/>
                </a:solidFill>
              </a:rPr>
              <a:t>⑨</a:t>
            </a:r>
            <a:endParaRPr kumimoji="1" lang="ja-JP" altLang="en-US" b="1" dirty="0">
              <a:solidFill>
                <a:srgbClr val="FF0000"/>
              </a:solidFill>
            </a:endParaRPr>
          </a:p>
        </p:txBody>
      </p:sp>
      <p:sp>
        <p:nvSpPr>
          <p:cNvPr id="29" name="角丸四角形 28"/>
          <p:cNvSpPr/>
          <p:nvPr/>
        </p:nvSpPr>
        <p:spPr>
          <a:xfrm>
            <a:off x="4097885" y="9261650"/>
            <a:ext cx="2293586" cy="469927"/>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ログイン</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a:p>
            <a:pPr lvl="0"/>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登録した</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ID</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とパスワードを入力する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右矢印 29"/>
          <p:cNvSpPr/>
          <p:nvPr/>
        </p:nvSpPr>
        <p:spPr>
          <a:xfrm rot="10800000">
            <a:off x="3877363" y="9843322"/>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256932" y="9782296"/>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40173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b="70415"/>
          <a:stretch/>
        </p:blipFill>
        <p:spPr>
          <a:xfrm>
            <a:off x="1388381" y="7226924"/>
            <a:ext cx="5076008" cy="2766927"/>
          </a:xfrm>
          <a:prstGeom prst="rect">
            <a:avLst/>
          </a:prstGeom>
          <a:ln>
            <a:solidFill>
              <a:schemeClr val="tx1"/>
            </a:solidFill>
          </a:ln>
        </p:spPr>
      </p:pic>
      <p:pic>
        <p:nvPicPr>
          <p:cNvPr id="31" name="図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276" y="8610388"/>
            <a:ext cx="1815563" cy="1796000"/>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480" y="8610388"/>
            <a:ext cx="1749796" cy="175724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5</a:t>
            </a:fld>
            <a:endParaRPr lang="ja-JP" altLang="en-US" dirty="0"/>
          </a:p>
        </p:txBody>
      </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336" y="3782046"/>
            <a:ext cx="5022098" cy="2835467"/>
          </a:xfrm>
          <a:prstGeom prst="rect">
            <a:avLst/>
          </a:prstGeom>
          <a:ln>
            <a:solidFill>
              <a:schemeClr val="tx1"/>
            </a:solidFill>
          </a:ln>
        </p:spPr>
      </p:pic>
      <p:grpSp>
        <p:nvGrpSpPr>
          <p:cNvPr id="62" name="グループ化 61"/>
          <p:cNvGrpSpPr/>
          <p:nvPr/>
        </p:nvGrpSpPr>
        <p:grpSpPr>
          <a:xfrm>
            <a:off x="317375" y="251117"/>
            <a:ext cx="6909455" cy="360040"/>
            <a:chOff x="396255" y="810196"/>
            <a:chExt cx="6909455" cy="360040"/>
          </a:xfrm>
        </p:grpSpPr>
        <p:cxnSp>
          <p:nvCxnSpPr>
            <p:cNvPr id="63" name="直線コネクタ 62"/>
            <p:cNvCxnSpPr>
              <a:stCxn id="64" idx="3"/>
            </p:cNvCxnSpPr>
            <p:nvPr/>
          </p:nvCxnSpPr>
          <p:spPr>
            <a:xfrm>
              <a:off x="3399098" y="990216"/>
              <a:ext cx="3906612" cy="0"/>
            </a:xfrm>
            <a:prstGeom prst="line">
              <a:avLst/>
            </a:prstGeom>
            <a:ln w="38100">
              <a:solidFill>
                <a:schemeClr val="accent6">
                  <a:alpha val="70000"/>
                </a:schemeClr>
              </a:solidFill>
            </a:ln>
          </p:spPr>
          <p:style>
            <a:lnRef idx="1">
              <a:schemeClr val="accent1"/>
            </a:lnRef>
            <a:fillRef idx="0">
              <a:schemeClr val="accent1"/>
            </a:fillRef>
            <a:effectRef idx="0">
              <a:schemeClr val="accent1"/>
            </a:effectRef>
            <a:fontRef idx="minor">
              <a:schemeClr val="tx1"/>
            </a:fontRef>
          </p:style>
        </p:cxnSp>
        <p:sp>
          <p:nvSpPr>
            <p:cNvPr id="64" name="ホームベース 63"/>
            <p:cNvSpPr/>
            <p:nvPr/>
          </p:nvSpPr>
          <p:spPr>
            <a:xfrm>
              <a:off x="396255" y="810196"/>
              <a:ext cx="3002843" cy="360040"/>
            </a:xfrm>
            <a:prstGeom prst="homePlate">
              <a:avLst/>
            </a:prstGeom>
            <a:solidFill>
              <a:schemeClr val="accent6">
                <a:lumMod val="60000"/>
                <a:lumOff val="40000"/>
              </a:schemeClr>
            </a:solidFill>
            <a:ln w="28575">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marL="266700"/>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申請情報の作成</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5" name="角丸四角形 74"/>
          <p:cNvSpPr/>
          <p:nvPr/>
        </p:nvSpPr>
        <p:spPr>
          <a:xfrm>
            <a:off x="496533" y="3252958"/>
            <a:ext cx="6649662" cy="43755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供託</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申請メニューが表示されます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ので、手続名</a:t>
            </a:r>
            <a:r>
              <a:rPr lang="en-US" altLang="ja-JP" sz="1050" b="1" dirty="0">
                <a:solidFill>
                  <a:srgbClr val="FF0000"/>
                </a:solidFill>
                <a:latin typeface="+mn-ea"/>
                <a:cs typeface="メイリオ" panose="020B0604030504040204" pitchFamily="50" charset="-128"/>
              </a:rPr>
              <a:t>『</a:t>
            </a:r>
            <a:r>
              <a:rPr lang="ja-JP" altLang="en-US" sz="1050" b="1" dirty="0">
                <a:solidFill>
                  <a:srgbClr val="FF0000"/>
                </a:solidFill>
                <a:latin typeface="+mn-ea"/>
                <a:cs typeface="メイリオ" panose="020B0604030504040204" pitchFamily="50" charset="-128"/>
              </a:rPr>
              <a:t>供託（金銭</a:t>
            </a:r>
            <a:r>
              <a:rPr lang="ja-JP" altLang="en-US" sz="1050" b="1" dirty="0" smtClean="0">
                <a:solidFill>
                  <a:srgbClr val="FF0000"/>
                </a:solidFill>
                <a:latin typeface="+mn-ea"/>
                <a:cs typeface="メイリオ" panose="020B0604030504040204" pitchFamily="50" charset="-128"/>
              </a:rPr>
              <a:t>）給与債権執行</a:t>
            </a:r>
            <a:r>
              <a:rPr lang="en-US" altLang="ja-JP" sz="1050" b="1" dirty="0" smtClean="0">
                <a:solidFill>
                  <a:srgbClr val="FF0000"/>
                </a:solidFill>
                <a:latin typeface="+mn-ea"/>
                <a:cs typeface="メイリオ" panose="020B0604030504040204" pitchFamily="50" charset="-128"/>
              </a:rPr>
              <a:t>【</a:t>
            </a:r>
            <a:r>
              <a:rPr lang="ja-JP" altLang="en-US" sz="1050" b="1" dirty="0">
                <a:solidFill>
                  <a:srgbClr val="FF0000"/>
                </a:solidFill>
                <a:latin typeface="+mn-ea"/>
                <a:cs typeface="メイリオ" panose="020B0604030504040204" pitchFamily="50" charset="-128"/>
              </a:rPr>
              <a:t>かんたん</a:t>
            </a:r>
            <a:r>
              <a:rPr lang="en-US" altLang="ja-JP" sz="1050" b="1" dirty="0">
                <a:solidFill>
                  <a:srgbClr val="FF0000"/>
                </a:solidFill>
                <a:latin typeface="+mn-ea"/>
                <a:cs typeface="メイリオ" panose="020B0604030504040204"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を選択します。</a:t>
            </a:r>
          </a:p>
        </p:txBody>
      </p:sp>
      <p:sp>
        <p:nvSpPr>
          <p:cNvPr id="76" name="正方形/長方形 75"/>
          <p:cNvSpPr/>
          <p:nvPr/>
        </p:nvSpPr>
        <p:spPr>
          <a:xfrm>
            <a:off x="1985267" y="5275261"/>
            <a:ext cx="1394785"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496532" y="6642844"/>
            <a:ext cx="6649663" cy="43204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rPr>
              <a:t>申請情報の入力画面が表示されます</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ので、必要</a:t>
            </a:r>
            <a:r>
              <a:rPr lang="ja-JP" altLang="en-US" sz="1050" dirty="0">
                <a:solidFill>
                  <a:schemeClr val="tx1"/>
                </a:solidFill>
                <a:latin typeface="HG丸ｺﾞｼｯｸM-PRO" panose="020F0600000000000000" pitchFamily="50" charset="-128"/>
                <a:ea typeface="HG丸ｺﾞｼｯｸM-PRO" panose="020F0600000000000000" pitchFamily="50" charset="-128"/>
              </a:rPr>
              <a:t>事項を入力します。</a:t>
            </a:r>
            <a:endPar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89" name="グループ化 88"/>
          <p:cNvGrpSpPr/>
          <p:nvPr/>
        </p:nvGrpSpPr>
        <p:grpSpPr>
          <a:xfrm>
            <a:off x="928846" y="8922162"/>
            <a:ext cx="2863787" cy="1445468"/>
            <a:chOff x="-1929064" y="3023536"/>
            <a:chExt cx="3050416" cy="1625750"/>
          </a:xfrm>
        </p:grpSpPr>
        <p:sp>
          <p:nvSpPr>
            <p:cNvPr id="92" name="正方形/長方形 91"/>
            <p:cNvSpPr/>
            <p:nvPr/>
          </p:nvSpPr>
          <p:spPr>
            <a:xfrm>
              <a:off x="-1929064" y="4160835"/>
              <a:ext cx="216024" cy="14401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矢印コネクタ 92"/>
            <p:cNvCxnSpPr/>
            <p:nvPr/>
          </p:nvCxnSpPr>
          <p:spPr>
            <a:xfrm flipV="1">
              <a:off x="-1713040" y="3294550"/>
              <a:ext cx="1671099" cy="870675"/>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41942" y="3023536"/>
              <a:ext cx="1163294" cy="16257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角丸四角形 93"/>
          <p:cNvSpPr/>
          <p:nvPr/>
        </p:nvSpPr>
        <p:spPr>
          <a:xfrm>
            <a:off x="5139093" y="7254848"/>
            <a:ext cx="2212524" cy="1244026"/>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供託所の表示</a:t>
            </a:r>
            <a:r>
              <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a:t>
            </a:r>
          </a:p>
          <a:p>
            <a:pPr lvl="0"/>
            <a:endParaRPr lang="en-US" altLang="ja-JP" sz="500" b="1"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lvl="0"/>
            <a:r>
              <a:rPr lang="en-US" altLang="ja-JP" sz="1000" b="1" dirty="0" smtClean="0">
                <a:solidFill>
                  <a:prstClr val="black"/>
                </a:solidFill>
                <a:latin typeface="+mn-ea"/>
              </a:rPr>
              <a:t>『 </a:t>
            </a:r>
            <a:r>
              <a:rPr lang="ja-JP" altLang="en-US" sz="1000" b="1" dirty="0">
                <a:solidFill>
                  <a:prstClr val="black"/>
                </a:solidFill>
                <a:latin typeface="+mn-ea"/>
              </a:rPr>
              <a:t>供託所選択 </a:t>
            </a:r>
            <a:r>
              <a:rPr lang="en-US" altLang="ja-JP" sz="1000" b="1" dirty="0">
                <a:solidFill>
                  <a:prstClr val="black"/>
                </a:solidFill>
                <a:latin typeface="+mn-ea"/>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をクリックする</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と、選択</a:t>
            </a:r>
            <a:r>
              <a:rPr lang="ja-JP" altLang="en-US" sz="1000" dirty="0">
                <a:solidFill>
                  <a:prstClr val="black"/>
                </a:solidFill>
                <a:latin typeface="HG丸ｺﾞｼｯｸM-PRO" panose="020F0600000000000000" pitchFamily="50" charset="-128"/>
                <a:ea typeface="HG丸ｺﾞｼｯｸM-PRO" panose="020F0600000000000000" pitchFamily="50" charset="-128"/>
              </a:rPr>
              <a:t>画面が表示</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されます。</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5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都道府県</a:t>
            </a:r>
            <a:r>
              <a:rPr lang="ja-JP" altLang="en-US" sz="1000" dirty="0">
                <a:solidFill>
                  <a:prstClr val="black"/>
                </a:solidFill>
                <a:latin typeface="HG丸ｺﾞｼｯｸM-PRO" panose="020F0600000000000000" pitchFamily="50" charset="-128"/>
                <a:ea typeface="HG丸ｺﾞｼｯｸM-PRO" panose="020F0600000000000000" pitchFamily="50" charset="-128"/>
              </a:rPr>
              <a:t>選択から</a:t>
            </a:r>
            <a:r>
              <a:rPr lang="en-US" altLang="ja-JP" sz="1000" b="1" dirty="0">
                <a:solidFill>
                  <a:prstClr val="black"/>
                </a:solidFill>
                <a:latin typeface="+mn-ea"/>
              </a:rPr>
              <a:t>『 </a:t>
            </a:r>
            <a:r>
              <a:rPr lang="ja-JP" altLang="en-US" sz="1000" b="1" dirty="0" smtClean="0">
                <a:solidFill>
                  <a:prstClr val="black"/>
                </a:solidFill>
                <a:latin typeface="+mn-ea"/>
              </a:rPr>
              <a:t>愛知 </a:t>
            </a:r>
            <a:r>
              <a:rPr lang="en-US" altLang="ja-JP" sz="1000" b="1" dirty="0">
                <a:solidFill>
                  <a:prstClr val="black"/>
                </a:solidFill>
                <a:latin typeface="+mn-ea"/>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を選択</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し、供託所</a:t>
            </a:r>
            <a:r>
              <a:rPr lang="ja-JP" altLang="en-US" sz="1000" dirty="0">
                <a:solidFill>
                  <a:prstClr val="black"/>
                </a:solidFill>
                <a:latin typeface="HG丸ｺﾞｼｯｸM-PRO" panose="020F0600000000000000" pitchFamily="50" charset="-128"/>
                <a:ea typeface="HG丸ｺﾞｼｯｸM-PRO" panose="020F0600000000000000" pitchFamily="50" charset="-128"/>
              </a:rPr>
              <a:t>選択から申請先の法務局を選択してください。</a:t>
            </a:r>
          </a:p>
        </p:txBody>
      </p:sp>
      <p:sp>
        <p:nvSpPr>
          <p:cNvPr id="95" name="正方形/長方形 94"/>
          <p:cNvSpPr/>
          <p:nvPr/>
        </p:nvSpPr>
        <p:spPr>
          <a:xfrm>
            <a:off x="4484819" y="7972613"/>
            <a:ext cx="463836" cy="20739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0"/>
          <p:cNvSpPr txBox="1"/>
          <p:nvPr/>
        </p:nvSpPr>
        <p:spPr>
          <a:xfrm>
            <a:off x="3002250" y="7929606"/>
            <a:ext cx="1292131" cy="250399"/>
          </a:xfrm>
          <a:prstGeom prst="rect">
            <a:avLst/>
          </a:prstGeom>
          <a:noFill/>
          <a:ln w="28575" cmpd="sng">
            <a:solidFill>
              <a:srgbClr val="FF0000">
                <a:alpha val="60000"/>
              </a:srgbClr>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b="1" dirty="0" smtClean="0">
                <a:latin typeface="ＤＦ平成ゴシック体W5" panose="020B0509000000000000" pitchFamily="49" charset="-128"/>
                <a:ea typeface="ＤＦ平成ゴシック体W5" panose="020B0509000000000000" pitchFamily="49" charset="-128"/>
              </a:rPr>
              <a:t>名古屋法務局●●支局</a:t>
            </a:r>
            <a:endParaRPr kumimoji="1" lang="ja-JP" altLang="en-US" sz="700" b="1" dirty="0">
              <a:latin typeface="ＤＦ平成ゴシック体W5" panose="020B0509000000000000" pitchFamily="49" charset="-128"/>
              <a:ea typeface="ＤＦ平成ゴシック体W5" panose="020B0509000000000000" pitchFamily="49" charset="-128"/>
            </a:endParaRPr>
          </a:p>
        </p:txBody>
      </p:sp>
      <p:cxnSp>
        <p:nvCxnSpPr>
          <p:cNvPr id="40" name="カギ線コネクタ 39"/>
          <p:cNvCxnSpPr>
            <a:stCxn id="127" idx="0"/>
          </p:cNvCxnSpPr>
          <p:nvPr/>
        </p:nvCxnSpPr>
        <p:spPr>
          <a:xfrm rot="5400000" flipH="1" flipV="1">
            <a:off x="4223958" y="7023194"/>
            <a:ext cx="330770" cy="1482055"/>
          </a:xfrm>
          <a:prstGeom prst="bentConnector2">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a:off x="2148882" y="8105846"/>
            <a:ext cx="2323970" cy="842085"/>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16512" y="3063645"/>
            <a:ext cx="360040" cy="369332"/>
          </a:xfrm>
          <a:prstGeom prst="rect">
            <a:avLst/>
          </a:prstGeom>
          <a:noFill/>
        </p:spPr>
        <p:txBody>
          <a:bodyPr wrap="squar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33" name="テキスト ボックス 32"/>
          <p:cNvSpPr txBox="1"/>
          <p:nvPr/>
        </p:nvSpPr>
        <p:spPr>
          <a:xfrm>
            <a:off x="316512" y="6458178"/>
            <a:ext cx="360040" cy="369332"/>
          </a:xfrm>
          <a:prstGeom prst="rect">
            <a:avLst/>
          </a:prstGeom>
          <a:noFill/>
        </p:spPr>
        <p:txBody>
          <a:bodyPr wrap="square" rtlCol="0">
            <a:spAutoFit/>
          </a:bodyPr>
          <a:lstStyle/>
          <a:p>
            <a:r>
              <a:rPr lang="ja-JP" altLang="en-US" b="1" dirty="0" smtClean="0">
                <a:solidFill>
                  <a:srgbClr val="FF0000"/>
                </a:solidFill>
              </a:rPr>
              <a:t>③</a:t>
            </a:r>
            <a:endParaRPr kumimoji="1" lang="ja-JP" altLang="en-US" b="1" dirty="0">
              <a:solidFill>
                <a:srgbClr val="FF0000"/>
              </a:solidFill>
            </a:endParaRPr>
          </a:p>
        </p:txBody>
      </p:sp>
      <p:sp>
        <p:nvSpPr>
          <p:cNvPr id="37" name="右矢印 36"/>
          <p:cNvSpPr/>
          <p:nvPr/>
        </p:nvSpPr>
        <p:spPr>
          <a:xfrm rot="10800000">
            <a:off x="3465656" y="5237641"/>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3848141" y="5154380"/>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grpSp>
        <p:nvGrpSpPr>
          <p:cNvPr id="39" name="グループ化 38"/>
          <p:cNvGrpSpPr/>
          <p:nvPr/>
        </p:nvGrpSpPr>
        <p:grpSpPr>
          <a:xfrm>
            <a:off x="5094931" y="3869591"/>
            <a:ext cx="2222088" cy="1030349"/>
            <a:chOff x="3975252" y="8922969"/>
            <a:chExt cx="3158719" cy="852180"/>
          </a:xfrm>
        </p:grpSpPr>
        <p:sp>
          <p:nvSpPr>
            <p:cNvPr id="41" name="角丸四角形 40"/>
            <p:cNvSpPr/>
            <p:nvPr/>
          </p:nvSpPr>
          <p:spPr>
            <a:xfrm>
              <a:off x="4087209" y="8922969"/>
              <a:ext cx="3046762" cy="852180"/>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41"/>
            <p:cNvSpPr/>
            <p:nvPr/>
          </p:nvSpPr>
          <p:spPr>
            <a:xfrm>
              <a:off x="3975252" y="8976125"/>
              <a:ext cx="3038406" cy="715859"/>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dirty="0" smtClean="0">
                  <a:solidFill>
                    <a:srgbClr val="FF0000"/>
                  </a:solidFill>
                  <a:latin typeface="+mn-ea"/>
                </a:rPr>
                <a:t>前回の申請情報を再利用する場合</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は、</a:t>
              </a:r>
              <a:r>
                <a:rPr lang="en-US" altLang="ja-JP" sz="900" b="1" dirty="0" smtClean="0">
                  <a:solidFill>
                    <a:prstClr val="black"/>
                  </a:solidFill>
                  <a:latin typeface="+mn-ea"/>
                </a:rPr>
                <a:t>『</a:t>
              </a:r>
              <a:r>
                <a:rPr lang="ja-JP" altLang="en-US" sz="900" b="1" dirty="0" smtClean="0">
                  <a:solidFill>
                    <a:prstClr val="black"/>
                  </a:solidFill>
                  <a:latin typeface="+mn-ea"/>
                </a:rPr>
                <a:t>処理状況を確認する</a:t>
              </a:r>
              <a:r>
                <a:rPr lang="en-US" altLang="ja-JP" sz="900" b="1" dirty="0" smtClean="0">
                  <a:solidFill>
                    <a:prstClr val="black"/>
                  </a:solidFill>
                  <a:latin typeface="+mn-ea"/>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をクリックしてください。</a:t>
              </a:r>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a:p>
              <a:pPr marL="88900" indent="-88900"/>
              <a:endParaRPr lang="en-US" altLang="ja-JP" sz="900" b="1"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43" name="直線矢印コネクタ 42"/>
          <p:cNvCxnSpPr/>
          <p:nvPr/>
        </p:nvCxnSpPr>
        <p:spPr>
          <a:xfrm>
            <a:off x="5128565" y="4740973"/>
            <a:ext cx="11491" cy="318609"/>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5004767" y="5084913"/>
            <a:ext cx="864096" cy="22400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496533" y="912374"/>
            <a:ext cx="6649662" cy="437558"/>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ログイン後、</a:t>
            </a:r>
            <a:r>
              <a:rPr lang="en-US" altLang="ja-JP" sz="1050" b="1" dirty="0" smtClean="0">
                <a:solidFill>
                  <a:srgbClr val="FF0000"/>
                </a:solidFill>
                <a:latin typeface="+mn-ea"/>
                <a:cs typeface="メイリオ" panose="020B0604030504040204" pitchFamily="50" charset="-128"/>
              </a:rPr>
              <a:t>『</a:t>
            </a:r>
            <a:r>
              <a:rPr lang="ja-JP" altLang="en-US" sz="1050" b="1" dirty="0" smtClean="0">
                <a:solidFill>
                  <a:srgbClr val="FF0000"/>
                </a:solidFill>
                <a:latin typeface="+mn-ea"/>
                <a:cs typeface="メイリオ" panose="020B0604030504040204" pitchFamily="50" charset="-128"/>
              </a:rPr>
              <a:t>供託申請</a:t>
            </a:r>
            <a:r>
              <a:rPr lang="en-US" altLang="ja-JP" sz="1050" b="1" dirty="0" smtClean="0">
                <a:solidFill>
                  <a:srgbClr val="FF0000"/>
                </a:solidFill>
                <a:latin typeface="+mn-ea"/>
                <a:cs typeface="メイリオ" panose="020B0604030504040204" pitchFamily="50" charset="-128"/>
              </a:rPr>
              <a:t>』</a:t>
            </a:r>
            <a:r>
              <a:rPr lang="ja-JP" altLang="en-US" sz="105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を選択します。</a:t>
            </a:r>
          </a:p>
        </p:txBody>
      </p:sp>
      <p:sp>
        <p:nvSpPr>
          <p:cNvPr id="47" name="テキスト ボックス 46"/>
          <p:cNvSpPr txBox="1"/>
          <p:nvPr/>
        </p:nvSpPr>
        <p:spPr>
          <a:xfrm>
            <a:off x="308024" y="759553"/>
            <a:ext cx="360040" cy="369332"/>
          </a:xfrm>
          <a:prstGeom prst="rect">
            <a:avLst/>
          </a:prstGeom>
          <a:noFill/>
        </p:spPr>
        <p:txBody>
          <a:bodyPr wrap="square" rtlCol="0">
            <a:spAutoFit/>
          </a:bodyPr>
          <a:lstStyle/>
          <a:p>
            <a:r>
              <a:rPr kumimoji="1" lang="ja-JP" altLang="en-US" b="1" dirty="0" smtClean="0">
                <a:solidFill>
                  <a:srgbClr val="FF0000"/>
                </a:solidFill>
              </a:rPr>
              <a:t>①</a:t>
            </a:r>
            <a:endParaRPr kumimoji="1" lang="ja-JP" altLang="en-US" b="1" dirty="0">
              <a:solidFill>
                <a:srgbClr val="FF0000"/>
              </a:solidFill>
            </a:endParaRPr>
          </a:p>
        </p:txBody>
      </p:sp>
      <p:pic>
        <p:nvPicPr>
          <p:cNvPr id="6" name="図 5"/>
          <p:cNvPicPr>
            <a:picLocks noChangeAspect="1"/>
          </p:cNvPicPr>
          <p:nvPr/>
        </p:nvPicPr>
        <p:blipFill>
          <a:blip r:embed="rId6"/>
          <a:stretch>
            <a:fillRect/>
          </a:stretch>
        </p:blipFill>
        <p:spPr>
          <a:xfrm>
            <a:off x="1415336" y="1510266"/>
            <a:ext cx="5077133" cy="1622896"/>
          </a:xfrm>
          <a:prstGeom prst="rect">
            <a:avLst/>
          </a:prstGeom>
          <a:ln>
            <a:solidFill>
              <a:schemeClr val="tx1"/>
            </a:solidFill>
          </a:ln>
        </p:spPr>
      </p:pic>
      <p:sp>
        <p:nvSpPr>
          <p:cNvPr id="48" name="正方形/長方形 47"/>
          <p:cNvSpPr/>
          <p:nvPr/>
        </p:nvSpPr>
        <p:spPr>
          <a:xfrm>
            <a:off x="1993254" y="1958558"/>
            <a:ext cx="533649" cy="326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rot="10800000">
            <a:off x="2619765" y="2077729"/>
            <a:ext cx="254794" cy="209151"/>
          </a:xfrm>
          <a:prstGeom prst="rightArrow">
            <a:avLst>
              <a:gd name="adj1" fmla="val 39592"/>
              <a:gd name="adj2" fmla="val 95441"/>
            </a:avLst>
          </a:prstGeom>
          <a:solidFill>
            <a:srgbClr val="FF7C8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3002250" y="1994468"/>
            <a:ext cx="1137816" cy="375672"/>
          </a:xfrm>
          <a:prstGeom prst="roundRect">
            <a:avLst>
              <a:gd name="adj" fmla="val 0"/>
            </a:avLst>
          </a:prstGeom>
          <a:solidFill>
            <a:srgbClr val="FFFFCC"/>
          </a:solidFill>
          <a:ln w="19050">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lvl="0"/>
            <a:r>
              <a:rPr lang="ja-JP" altLang="en-US"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rPr>
              <a:t>ここをクリックする</a:t>
            </a:r>
            <a:endParaRPr lang="en-US" altLang="ja-JP" sz="1000" b="1" dirty="0" smtClean="0">
              <a:solidFill>
                <a:srgbClr val="FF0000"/>
              </a:solidFill>
              <a:latin typeface="ＤＨＰ平成ゴシックW5" panose="020B0500000000000000" pitchFamily="50" charset="-128"/>
              <a:ea typeface="ＤＨＰ平成ゴシックW5"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197679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63" name="グループ化 62"/>
          <p:cNvGrpSpPr/>
          <p:nvPr/>
        </p:nvGrpSpPr>
        <p:grpSpPr>
          <a:xfrm>
            <a:off x="468263" y="5418707"/>
            <a:ext cx="6768752" cy="4647419"/>
            <a:chOff x="3491724" y="8972522"/>
            <a:chExt cx="3604790" cy="842917"/>
          </a:xfrm>
        </p:grpSpPr>
        <p:sp>
          <p:nvSpPr>
            <p:cNvPr id="64" name="角丸四角形 63"/>
            <p:cNvSpPr/>
            <p:nvPr/>
          </p:nvSpPr>
          <p:spPr>
            <a:xfrm>
              <a:off x="3530073" y="8997857"/>
              <a:ext cx="3566441" cy="817582"/>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3491724" y="8972522"/>
              <a:ext cx="3535415" cy="820562"/>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gr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835" y="7881704"/>
            <a:ext cx="1911203" cy="1224186"/>
          </a:xfrm>
          <a:prstGeom prst="rect">
            <a:avLst/>
          </a:prstGeom>
          <a:noFill/>
          <a:ln w="9525">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11"/>
          </p:nvPr>
        </p:nvSpPr>
        <p:spPr/>
        <p:txBody>
          <a:bodyPr/>
          <a:lstStyle/>
          <a:p>
            <a:pPr>
              <a:defRPr/>
            </a:pPr>
            <a:r>
              <a:rPr lang="ja-JP" altLang="en-US" dirty="0"/>
              <a:t>　　　　　</a:t>
            </a:r>
            <a:r>
              <a:rPr lang="zh-TW" altLang="en-US" dirty="0" smtClean="0"/>
              <a:t>　</a:t>
            </a:r>
            <a:r>
              <a:rPr lang="ja-JP" altLang="en-US" dirty="0" smtClean="0"/>
              <a:t>名古屋</a:t>
            </a:r>
            <a:r>
              <a:rPr lang="zh-TW" altLang="en-US" dirty="0" smtClean="0"/>
              <a:t>法務局</a:t>
            </a:r>
            <a:endParaRPr lang="ja-JP" altLang="en-US" dirty="0"/>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t="8255"/>
          <a:stretch/>
        </p:blipFill>
        <p:spPr>
          <a:xfrm>
            <a:off x="311471" y="486208"/>
            <a:ext cx="3453003" cy="2310155"/>
          </a:xfrm>
          <a:prstGeom prst="rect">
            <a:avLst/>
          </a:prstGeom>
          <a:ln>
            <a:solidFill>
              <a:schemeClr val="tx1"/>
            </a:solidFill>
          </a:ln>
        </p:spPr>
      </p:pic>
      <p:sp>
        <p:nvSpPr>
          <p:cNvPr id="23" name="角丸四角形 22"/>
          <p:cNvSpPr/>
          <p:nvPr/>
        </p:nvSpPr>
        <p:spPr>
          <a:xfrm>
            <a:off x="3906367" y="1527010"/>
            <a:ext cx="3209160" cy="867362"/>
          </a:xfrm>
          <a:prstGeom prst="roundRect">
            <a:avLst>
              <a:gd name="adj" fmla="val 7058"/>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住所又は法人所在地</a:t>
            </a:r>
            <a:r>
              <a:rPr lang="en-US" altLang="ja-JP" sz="9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900" b="1" dirty="0">
              <a:solidFill>
                <a:srgbClr val="FF0000"/>
              </a:solidFill>
              <a:latin typeface="HG丸ｺﾞｼｯｸM-PRO" panose="020F0600000000000000" pitchFamily="50" charset="-128"/>
              <a:ea typeface="HG丸ｺﾞｼｯｸM-PRO" panose="020F0600000000000000" pitchFamily="50" charset="-128"/>
            </a:endParaRPr>
          </a:p>
          <a:p>
            <a:pPr marL="88900" indent="88900"/>
            <a:r>
              <a:rPr lang="ja-JP" altLang="en-US" sz="900" dirty="0">
                <a:solidFill>
                  <a:schemeClr val="tx1"/>
                </a:solidFill>
                <a:latin typeface="HG丸ｺﾞｼｯｸM-PRO" panose="020F0600000000000000" pitchFamily="50" charset="-128"/>
                <a:ea typeface="HG丸ｺﾞｼｯｸM-PRO" panose="020F0600000000000000" pitchFamily="50" charset="-128"/>
              </a:rPr>
              <a:t>供託者の住所又は法人所在地を省略せずに入力してください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900" b="1" dirty="0" smtClean="0">
                <a:solidFill>
                  <a:schemeClr val="tx1"/>
                </a:solidFill>
                <a:latin typeface="+mn-ea"/>
              </a:rPr>
              <a:t>登記</a:t>
            </a:r>
            <a:r>
              <a:rPr lang="ja-JP" altLang="en-US" sz="900" b="1" dirty="0">
                <a:solidFill>
                  <a:schemeClr val="tx1"/>
                </a:solidFill>
                <a:latin typeface="+mn-ea"/>
              </a:rPr>
              <a:t>されて</a:t>
            </a:r>
            <a:r>
              <a:rPr lang="ja-JP" altLang="en-US" sz="900" b="1" dirty="0" smtClean="0">
                <a:solidFill>
                  <a:schemeClr val="tx1"/>
                </a:solidFill>
                <a:latin typeface="+mn-ea"/>
              </a:rPr>
              <a:t>いる会社・法人</a:t>
            </a:r>
            <a:r>
              <a:rPr lang="ja-JP" altLang="en-US" sz="900" b="1" dirty="0">
                <a:solidFill>
                  <a:schemeClr val="tx1"/>
                </a:solidFill>
                <a:latin typeface="+mn-ea"/>
              </a:rPr>
              <a:t>の場合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dirty="0" smtClean="0">
                <a:solidFill>
                  <a:schemeClr val="tx1"/>
                </a:solidFill>
                <a:latin typeface="+mn-ea"/>
              </a:rPr>
              <a:t>登記上</a:t>
            </a:r>
            <a:r>
              <a:rPr lang="ja-JP" altLang="en-US" sz="900" b="1" dirty="0">
                <a:solidFill>
                  <a:schemeClr val="tx1"/>
                </a:solidFill>
                <a:latin typeface="+mn-ea"/>
              </a:rPr>
              <a:t>の所在地</a:t>
            </a:r>
            <a:r>
              <a:rPr lang="ja-JP" altLang="en-US" sz="900" dirty="0">
                <a:solidFill>
                  <a:schemeClr val="tx1"/>
                </a:solidFill>
                <a:latin typeface="HG丸ｺﾞｼｯｸM-PRO" panose="020F0600000000000000" pitchFamily="50" charset="-128"/>
                <a:ea typeface="HG丸ｺﾞｼｯｸM-PRO" panose="020F0600000000000000" pitchFamily="50" charset="-128"/>
              </a:rPr>
              <a:t>を入力してください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52239" y="1382996"/>
            <a:ext cx="3456383" cy="507320"/>
          </a:xfrm>
          <a:prstGeom prst="roundRect">
            <a:avLst>
              <a:gd name="adj" fmla="val 9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t" anchorCtr="0"/>
          <a:lstStyle/>
          <a:p>
            <a:r>
              <a:rPr kumimoji="1" lang="ja-JP" altLang="en-US" sz="1200" b="1" dirty="0" smtClean="0">
                <a:solidFill>
                  <a:srgbClr val="FF0000"/>
                </a:solidFill>
              </a:rPr>
              <a:t>１</a:t>
            </a:r>
            <a:endParaRPr kumimoji="1" lang="ja-JP" altLang="en-US" sz="1200" b="1" dirty="0">
              <a:solidFill>
                <a:srgbClr val="FF0000"/>
              </a:solidFill>
            </a:endParaRPr>
          </a:p>
        </p:txBody>
      </p:sp>
      <p:sp>
        <p:nvSpPr>
          <p:cNvPr id="25" name="角丸四角形 24"/>
          <p:cNvSpPr/>
          <p:nvPr/>
        </p:nvSpPr>
        <p:spPr>
          <a:xfrm>
            <a:off x="3926385" y="496428"/>
            <a:ext cx="2014486"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供託者の住所・氏名</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3926385" y="869610"/>
            <a:ext cx="3194417" cy="618083"/>
            <a:chOff x="3975253" y="8963260"/>
            <a:chExt cx="3121262" cy="852180"/>
          </a:xfrm>
        </p:grpSpPr>
        <p:sp>
          <p:nvSpPr>
            <p:cNvPr id="27" name="角丸四角形 26"/>
            <p:cNvSpPr/>
            <p:nvPr/>
          </p:nvSpPr>
          <p:spPr>
            <a:xfrm>
              <a:off x="4049753" y="8963260"/>
              <a:ext cx="3046762" cy="852180"/>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3975253" y="8976124"/>
              <a:ext cx="3038407" cy="694965"/>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a:t>
              </a:r>
              <a:r>
                <a:rPr lang="ja-JP" altLang="en-US" sz="900" b="1" u="sng" dirty="0">
                  <a:solidFill>
                    <a:schemeClr val="tx1"/>
                  </a:solidFill>
                  <a:latin typeface="HG丸ｺﾞｼｯｸM-PRO" panose="020F0600000000000000" pitchFamily="50" charset="-128"/>
                  <a:ea typeface="HG丸ｺﾞｼｯｸM-PRO" panose="020F0600000000000000" pitchFamily="50" charset="-128"/>
                </a:rPr>
                <a:t>申請者情報として登録した</a:t>
              </a:r>
              <a:r>
                <a:rPr lang="ja-JP" altLang="en-US" sz="900" b="1" u="sng" dirty="0" smtClean="0">
                  <a:solidFill>
                    <a:schemeClr val="tx1"/>
                  </a:solidFill>
                  <a:latin typeface="HG丸ｺﾞｼｯｸM-PRO" panose="020F0600000000000000" pitchFamily="50" charset="-128"/>
                  <a:ea typeface="HG丸ｺﾞｼｯｸM-PRO" panose="020F0600000000000000" pitchFamily="50" charset="-128"/>
                </a:rPr>
                <a:t>住所・氏名</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が</a:t>
              </a:r>
              <a:r>
                <a:rPr lang="ja-JP" altLang="en-US" sz="900" b="1" u="sng" dirty="0">
                  <a:solidFill>
                    <a:schemeClr val="tx1"/>
                  </a:solidFill>
                  <a:latin typeface="HG丸ｺﾞｼｯｸM-PRO" panose="020F0600000000000000" pitchFamily="50" charset="-128"/>
                  <a:ea typeface="HG丸ｺﾞｼｯｸM-PRO" panose="020F0600000000000000" pitchFamily="50" charset="-128"/>
                </a:rPr>
                <a:t>初期表示されます</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ので、</a:t>
              </a:r>
              <a:r>
                <a:rPr lang="ja-JP" altLang="en-US" sz="900" b="1" dirty="0" smtClean="0">
                  <a:solidFill>
                    <a:srgbClr val="FF0000"/>
                  </a:solidFill>
                  <a:latin typeface="+mn-ea"/>
                </a:rPr>
                <a:t>必要</a:t>
              </a:r>
              <a:r>
                <a:rPr lang="ja-JP" altLang="en-US" sz="900" b="1" dirty="0">
                  <a:solidFill>
                    <a:srgbClr val="FF0000"/>
                  </a:solidFill>
                  <a:latin typeface="+mn-ea"/>
                </a:rPr>
                <a:t>に応じて修正</a:t>
              </a:r>
              <a:r>
                <a:rPr lang="ja-JP" altLang="en-US" sz="900" b="1" dirty="0">
                  <a:solidFill>
                    <a:schemeClr val="tx1"/>
                  </a:solidFill>
                  <a:latin typeface="HG丸ｺﾞｼｯｸM-PRO" panose="020F0600000000000000" pitchFamily="50" charset="-128"/>
                  <a:ea typeface="HG丸ｺﾞｼｯｸM-PRO" panose="020F0600000000000000" pitchFamily="50" charset="-128"/>
                </a:rPr>
                <a:t>してください</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9" name="角丸四角形 28"/>
          <p:cNvSpPr/>
          <p:nvPr/>
        </p:nvSpPr>
        <p:spPr>
          <a:xfrm>
            <a:off x="601232" y="5908056"/>
            <a:ext cx="3042780" cy="59305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72000" rtlCol="0" anchor="t" anchorCtr="0"/>
          <a:lstStyle/>
          <a:p>
            <a:pPr indent="180975"/>
            <a:endParaRPr lang="en-US" altLang="ja-JP" sz="900" dirty="0">
              <a:solidFill>
                <a:schemeClr val="tx1"/>
              </a:solidFill>
            </a:endParaRPr>
          </a:p>
          <a:p>
            <a:pPr indent="85725"/>
            <a:r>
              <a:rPr kumimoji="1" lang="ja-JP" altLang="en-US" sz="900" dirty="0" smtClean="0">
                <a:solidFill>
                  <a:schemeClr val="tx1"/>
                </a:solidFill>
              </a:rPr>
              <a:t>法務局が発行した証明書に記載されている</a:t>
            </a:r>
            <a:r>
              <a:rPr kumimoji="1" lang="ja-JP" altLang="en-US" sz="900" u="sng" dirty="0" smtClean="0">
                <a:solidFill>
                  <a:schemeClr val="tx1"/>
                </a:solidFill>
              </a:rPr>
              <a:t>「会社法人等番号」欄の</a:t>
            </a:r>
            <a:r>
              <a:rPr kumimoji="1" lang="ja-JP" altLang="en-US" sz="900" b="1" u="sng" dirty="0" smtClean="0">
                <a:solidFill>
                  <a:srgbClr val="C00000"/>
                </a:solidFill>
              </a:rPr>
              <a:t>１２桁の数字</a:t>
            </a:r>
            <a:r>
              <a:rPr kumimoji="1" lang="ja-JP" altLang="en-US" sz="900" dirty="0" smtClean="0">
                <a:solidFill>
                  <a:schemeClr val="tx1"/>
                </a:solidFill>
              </a:rPr>
              <a:t>を入力してください。</a:t>
            </a:r>
            <a:endParaRPr lang="en-US" altLang="ja-JP" sz="900" dirty="0">
              <a:solidFill>
                <a:schemeClr val="tx1"/>
              </a:solidFill>
            </a:endParaRPr>
          </a:p>
        </p:txBody>
      </p:sp>
      <p:sp>
        <p:nvSpPr>
          <p:cNvPr id="30" name="角丸四角形 29"/>
          <p:cNvSpPr/>
          <p:nvPr/>
        </p:nvSpPr>
        <p:spPr>
          <a:xfrm>
            <a:off x="586491" y="5752807"/>
            <a:ext cx="3079484" cy="216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kumimoji="1" lang="ja-JP" altLang="en-US" sz="1100" dirty="0" smtClean="0">
                <a:solidFill>
                  <a:schemeClr val="bg1"/>
                </a:solidFill>
                <a:effectLst>
                  <a:glow rad="101600">
                    <a:schemeClr val="accent2">
                      <a:satMod val="175000"/>
                      <a:alpha val="40000"/>
                    </a:schemeClr>
                  </a:glow>
                </a:effectLst>
                <a:latin typeface="ＤＦ特太ゴシック体" panose="020B0509000000000000" pitchFamily="49" charset="-128"/>
                <a:ea typeface="ＤＦ特太ゴシック体" panose="020B0509000000000000" pitchFamily="49" charset="-128"/>
              </a:rPr>
              <a:t>法務局が発行した証明書を持っている場合</a:t>
            </a:r>
            <a:endParaRPr kumimoji="1" lang="en-US" altLang="ja-JP" sz="1100" dirty="0" smtClean="0">
              <a:solidFill>
                <a:schemeClr val="bg1"/>
              </a:solidFill>
              <a:effectLst>
                <a:glow rad="101600">
                  <a:schemeClr val="accent2">
                    <a:satMod val="175000"/>
                    <a:alpha val="40000"/>
                  </a:schemeClr>
                </a:glow>
              </a:effectLst>
              <a:latin typeface="ＤＦ特太ゴシック体" panose="020B0509000000000000" pitchFamily="49" charset="-128"/>
              <a:ea typeface="ＤＦ特太ゴシック体" panose="020B0509000000000000" pitchFamily="49"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990" y="7307073"/>
            <a:ext cx="1609964" cy="78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2990" y="8142733"/>
            <a:ext cx="1501950" cy="64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2990" y="8949351"/>
            <a:ext cx="1452858" cy="81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角丸四角形 52"/>
          <p:cNvSpPr/>
          <p:nvPr/>
        </p:nvSpPr>
        <p:spPr>
          <a:xfrm>
            <a:off x="4004395" y="5855236"/>
            <a:ext cx="3010433" cy="2199654"/>
          </a:xfrm>
          <a:prstGeom prst="roundRect">
            <a:avLst>
              <a:gd name="adj" fmla="val 0"/>
            </a:avLst>
          </a:prstGeom>
          <a:no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900" dirty="0" smtClean="0">
              <a:solidFill>
                <a:schemeClr val="tx1"/>
              </a:solidFill>
            </a:endParaRPr>
          </a:p>
          <a:p>
            <a:pPr indent="85725"/>
            <a:r>
              <a:rPr lang="ja-JP" altLang="en-US" sz="900" dirty="0" smtClean="0">
                <a:solidFill>
                  <a:schemeClr val="tx1"/>
                </a:solidFill>
              </a:rPr>
              <a:t>国税庁の「法人番号公表サイト」で法人番号（</a:t>
            </a:r>
            <a:r>
              <a:rPr lang="ja-JP" altLang="en-US" sz="900" b="1" u="sng" dirty="0" smtClean="0">
                <a:solidFill>
                  <a:schemeClr val="tx1"/>
                </a:solidFill>
              </a:rPr>
              <a:t>１３桁の数字</a:t>
            </a:r>
            <a:r>
              <a:rPr lang="ja-JP" altLang="en-US" sz="900" dirty="0" smtClean="0">
                <a:solidFill>
                  <a:schemeClr val="tx1"/>
                </a:solidFill>
              </a:rPr>
              <a:t>）を確認し、確認した法人番号の</a:t>
            </a:r>
            <a:r>
              <a:rPr lang="ja-JP" altLang="en-US" sz="900" b="1" u="sng" dirty="0" smtClean="0">
                <a:solidFill>
                  <a:srgbClr val="C00000"/>
                </a:solidFill>
              </a:rPr>
              <a:t>２文字目以降</a:t>
            </a:r>
            <a:r>
              <a:rPr lang="ja-JP" altLang="en-US" sz="900" u="sng" dirty="0" smtClean="0">
                <a:solidFill>
                  <a:schemeClr val="tx1"/>
                </a:solidFill>
              </a:rPr>
              <a:t>の</a:t>
            </a:r>
            <a:r>
              <a:rPr lang="ja-JP" altLang="en-US" sz="900" b="1" u="sng" dirty="0" smtClean="0">
                <a:solidFill>
                  <a:srgbClr val="C00000"/>
                </a:solidFill>
              </a:rPr>
              <a:t>１２桁の数字</a:t>
            </a:r>
            <a:r>
              <a:rPr lang="ja-JP" altLang="en-US" sz="900" dirty="0" smtClean="0">
                <a:solidFill>
                  <a:schemeClr val="tx1"/>
                </a:solidFill>
              </a:rPr>
              <a:t>を入力してください。</a:t>
            </a:r>
            <a:endParaRPr lang="en-US" altLang="ja-JP" sz="900" dirty="0" smtClean="0">
              <a:solidFill>
                <a:schemeClr val="tx1"/>
              </a:solidFill>
            </a:endParaRPr>
          </a:p>
          <a:p>
            <a:pPr indent="180975"/>
            <a:endParaRPr kumimoji="1" lang="en-US" altLang="ja-JP" sz="800" dirty="0">
              <a:solidFill>
                <a:schemeClr val="tx1"/>
              </a:solidFill>
            </a:endParaRPr>
          </a:p>
          <a:p>
            <a:pPr marL="358775" indent="-358775"/>
            <a:r>
              <a:rPr lang="en-US" altLang="ja-JP" sz="900" dirty="0" smtClean="0">
                <a:solidFill>
                  <a:schemeClr val="tx1"/>
                </a:solidFill>
                <a:latin typeface="HGS創英角ﾎﾟｯﾌﾟ体" panose="040B0A00000000000000" pitchFamily="50" charset="-128"/>
                <a:ea typeface="HGS創英角ﾎﾟｯﾌﾟ体" panose="040B0A00000000000000" pitchFamily="50" charset="-128"/>
              </a:rPr>
              <a:t>step 1</a:t>
            </a:r>
            <a:r>
              <a:rPr lang="ja-JP" altLang="en-US" sz="900" dirty="0" smtClean="0">
                <a:solidFill>
                  <a:schemeClr val="tx1"/>
                </a:solidFill>
              </a:rPr>
              <a:t>　</a:t>
            </a: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国税庁ホームページから法人番号公表サイトにアクセス</a:t>
            </a: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00" dirty="0" smtClean="0">
              <a:solidFill>
                <a:schemeClr val="tx1"/>
              </a:solidFill>
              <a:latin typeface="HGS創英角ﾎﾟｯﾌﾟ体" panose="040B0A00000000000000" pitchFamily="50" charset="-128"/>
              <a:ea typeface="HGS創英角ﾎﾟｯﾌﾟ体" panose="040B0A00000000000000" pitchFamily="50" charset="-128"/>
            </a:endParaRPr>
          </a:p>
          <a:p>
            <a:pPr marL="361950" indent="-361950"/>
            <a:r>
              <a:rPr lang="en-US" altLang="ja-JP" sz="900" dirty="0" smtClean="0">
                <a:solidFill>
                  <a:schemeClr val="tx1"/>
                </a:solidFill>
                <a:latin typeface="HGS創英角ﾎﾟｯﾌﾟ体" panose="040B0A00000000000000" pitchFamily="50" charset="-128"/>
                <a:ea typeface="HGS創英角ﾎﾟｯﾌﾟ体" panose="040B0A00000000000000" pitchFamily="50" charset="-128"/>
              </a:rPr>
              <a:t>step 2</a:t>
            </a:r>
            <a:r>
              <a:rPr lang="ja-JP" altLang="en-US" sz="900" dirty="0">
                <a:solidFill>
                  <a:schemeClr val="tx1"/>
                </a:solidFill>
              </a:rPr>
              <a:t> </a:t>
            </a: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「法人の商号・所在地などから法人番号を調べる」方法を利用して検索</a:t>
            </a: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3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60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6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600" dirty="0" smtClean="0">
                <a:solidFill>
                  <a:schemeClr val="tx1"/>
                </a:solidFill>
                <a:latin typeface="HG丸ｺﾞｼｯｸM-PRO" panose="020F0600000000000000" pitchFamily="50" charset="-128"/>
                <a:ea typeface="HG丸ｺﾞｼｯｸM-PRO" panose="020F0600000000000000" pitchFamily="50" charset="-128"/>
              </a:rPr>
              <a:t>　商号・名称は、前方一致検索・一部一致検索が可能です。</a:t>
            </a:r>
            <a:endParaRPr kumimoji="1" lang="en-US" altLang="ja-JP" sz="6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endParaRPr kumimoji="1" lang="en-US" altLang="ja-JP" sz="5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r>
              <a:rPr lang="en-US" altLang="ja-JP" sz="900" dirty="0">
                <a:solidFill>
                  <a:schemeClr val="tx1"/>
                </a:solidFill>
                <a:latin typeface="HGS創英角ﾎﾟｯﾌﾟ体" panose="040B0A00000000000000" pitchFamily="50" charset="-128"/>
                <a:ea typeface="HGS創英角ﾎﾟｯﾌﾟ体" panose="040B0A00000000000000" pitchFamily="50" charset="-128"/>
              </a:rPr>
              <a:t>step </a:t>
            </a:r>
            <a:r>
              <a:rPr lang="en-US" altLang="ja-JP" sz="900" dirty="0" smtClean="0">
                <a:solidFill>
                  <a:schemeClr val="tx1"/>
                </a:solidFill>
                <a:latin typeface="HGS創英角ﾎﾟｯﾌﾟ体" panose="040B0A00000000000000" pitchFamily="50" charset="-128"/>
                <a:ea typeface="HGS創英角ﾎﾟｯﾌﾟ体" panose="040B0A00000000000000" pitchFamily="50" charset="-128"/>
              </a:rPr>
              <a:t>3 </a:t>
            </a: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「検索結果一覧」又は「履歴等」の詳細情報ページに掲載されている法人番号の</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２文字目以降の１２桁の数字を確認</a:t>
            </a:r>
            <a:endParaRPr kumimoji="1" lang="en-US" altLang="ja-JP" sz="3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900" dirty="0">
              <a:solidFill>
                <a:schemeClr val="tx1"/>
              </a:solidFill>
            </a:endParaRPr>
          </a:p>
        </p:txBody>
      </p:sp>
      <p:sp>
        <p:nvSpPr>
          <p:cNvPr id="54" name="角丸四角形 53"/>
          <p:cNvSpPr/>
          <p:nvPr/>
        </p:nvSpPr>
        <p:spPr>
          <a:xfrm>
            <a:off x="3935343" y="5747236"/>
            <a:ext cx="3079485" cy="2160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dirty="0" smtClean="0">
                <a:solidFill>
                  <a:schemeClr val="bg1"/>
                </a:solidFill>
                <a:effectLst>
                  <a:glow rad="139700">
                    <a:schemeClr val="accent3">
                      <a:lumMod val="50000"/>
                      <a:alpha val="40000"/>
                    </a:schemeClr>
                  </a:glow>
                </a:effectLst>
                <a:latin typeface="ＤＦ特太ゴシック体" panose="020B0509000000000000" pitchFamily="49" charset="-128"/>
                <a:ea typeface="ＤＦ特太ゴシック体" panose="020B0509000000000000" pitchFamily="49" charset="-128"/>
              </a:rPr>
              <a:t>法務局が発行した証明書を持っていない場合</a:t>
            </a:r>
            <a:endParaRPr kumimoji="1" lang="ja-JP" altLang="en-US" sz="1000" dirty="0">
              <a:solidFill>
                <a:schemeClr val="bg1"/>
              </a:solidFill>
              <a:effectLst>
                <a:glow rad="139700">
                  <a:schemeClr val="accent3">
                    <a:lumMod val="50000"/>
                    <a:alpha val="40000"/>
                  </a:schemeClr>
                </a:glow>
              </a:effectLst>
              <a:latin typeface="ＤＦ特太ゴシック体" panose="020B0509000000000000" pitchFamily="49" charset="-128"/>
              <a:ea typeface="ＤＦ特太ゴシック体" panose="020B0509000000000000" pitchFamily="49" charset="-128"/>
            </a:endParaRPr>
          </a:p>
        </p:txBody>
      </p:sp>
      <p:sp>
        <p:nvSpPr>
          <p:cNvPr id="59" name="テキスト ボックス 58"/>
          <p:cNvSpPr txBox="1"/>
          <p:nvPr/>
        </p:nvSpPr>
        <p:spPr>
          <a:xfrm>
            <a:off x="6088898" y="8054890"/>
            <a:ext cx="804800" cy="184666"/>
          </a:xfrm>
          <a:prstGeom prst="rect">
            <a:avLst/>
          </a:prstGeom>
          <a:noFill/>
          <a:ln>
            <a:noFill/>
          </a:ln>
        </p:spPr>
        <p:txBody>
          <a:bodyPr wrap="square" rtlCol="0">
            <a:spAutoFit/>
          </a:bodyPr>
          <a:lstStyle/>
          <a:p>
            <a:r>
              <a:rPr kumimoji="1" lang="ja-JP" altLang="en-US" sz="600" dirty="0" smtClean="0">
                <a:solidFill>
                  <a:srgbClr val="008080"/>
                </a:solidFill>
                <a:latin typeface="HG丸ｺﾞｼｯｸM-PRO" panose="020F0600000000000000" pitchFamily="50" charset="-128"/>
                <a:ea typeface="HG丸ｺﾞｼｯｸM-PRO" panose="020F0600000000000000" pitchFamily="50" charset="-128"/>
              </a:rPr>
              <a:t>詳細情報ページ</a:t>
            </a:r>
            <a:endParaRPr kumimoji="1" lang="ja-JP" altLang="en-US" sz="600" dirty="0">
              <a:solidFill>
                <a:srgbClr val="008080"/>
              </a:solidFill>
              <a:latin typeface="HG丸ｺﾞｼｯｸM-PRO" panose="020F0600000000000000" pitchFamily="50" charset="-128"/>
              <a:ea typeface="HG丸ｺﾞｼｯｸM-PRO" panose="020F0600000000000000" pitchFamily="50" charset="-128"/>
            </a:endParaRPr>
          </a:p>
        </p:txBody>
      </p:sp>
      <p:grpSp>
        <p:nvGrpSpPr>
          <p:cNvPr id="33" name="グループ化 32"/>
          <p:cNvGrpSpPr/>
          <p:nvPr/>
        </p:nvGrpSpPr>
        <p:grpSpPr>
          <a:xfrm>
            <a:off x="5867591" y="8225613"/>
            <a:ext cx="1188000" cy="1044000"/>
            <a:chOff x="5605766" y="9153480"/>
            <a:chExt cx="1188000" cy="1044000"/>
          </a:xfrm>
        </p:grpSpPr>
        <p:sp>
          <p:nvSpPr>
            <p:cNvPr id="66" name="四角形吹き出し 65"/>
            <p:cNvSpPr/>
            <p:nvPr/>
          </p:nvSpPr>
          <p:spPr>
            <a:xfrm>
              <a:off x="5605766" y="9153480"/>
              <a:ext cx="1188000" cy="1044000"/>
            </a:xfrm>
            <a:prstGeom prst="wedgeRectCallout">
              <a:avLst>
                <a:gd name="adj1" fmla="val -66043"/>
                <a:gd name="adj2" fmla="val 7727"/>
              </a:avLst>
            </a:prstGeom>
            <a:solidFill>
              <a:schemeClr val="bg1"/>
            </a:solidFill>
            <a:ln w="9525">
              <a:solidFill>
                <a:srgbClr val="88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839" y="9163124"/>
              <a:ext cx="1093855" cy="100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正方形/長方形 60"/>
          <p:cNvSpPr/>
          <p:nvPr/>
        </p:nvSpPr>
        <p:spPr>
          <a:xfrm>
            <a:off x="5940871" y="8903399"/>
            <a:ext cx="782964" cy="11517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4075620" y="8737172"/>
            <a:ext cx="497297" cy="11846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1311" y="9184904"/>
            <a:ext cx="1604633" cy="678113"/>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6</a:t>
            </a:fld>
            <a:endParaRPr lang="ja-JP" altLang="en-US" dirty="0"/>
          </a:p>
        </p:txBody>
      </p:sp>
      <p:sp>
        <p:nvSpPr>
          <p:cNvPr id="93" name="角丸四角形 92"/>
          <p:cNvSpPr/>
          <p:nvPr/>
        </p:nvSpPr>
        <p:spPr>
          <a:xfrm>
            <a:off x="2484487" y="5490717"/>
            <a:ext cx="2501949" cy="216023"/>
          </a:xfrm>
          <a:prstGeom prst="roundRect">
            <a:avLst>
              <a:gd name="adj" fmla="val 65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72000" rtlCol="0" anchor="t" anchorCtr="0"/>
          <a:lstStyle/>
          <a:p>
            <a:pPr indent="85725"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会社法人等番号の確認方法</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55"/>
          <p:cNvSpPr/>
          <p:nvPr/>
        </p:nvSpPr>
        <p:spPr>
          <a:xfrm>
            <a:off x="3906367" y="2394372"/>
            <a:ext cx="3209160" cy="1296144"/>
          </a:xfrm>
          <a:prstGeom prst="roundRect">
            <a:avLst>
              <a:gd name="adj" fmla="val 605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氏名又は法人名</a:t>
            </a:r>
            <a:r>
              <a:rPr lang="en-US" altLang="ja-JP" sz="9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900" b="1" dirty="0">
              <a:solidFill>
                <a:srgbClr val="FF0000"/>
              </a:solidFill>
              <a:latin typeface="HG丸ｺﾞｼｯｸM-PRO" panose="020F0600000000000000" pitchFamily="50" charset="-128"/>
              <a:ea typeface="HG丸ｺﾞｼｯｸM-PRO" panose="020F0600000000000000" pitchFamily="50" charset="-128"/>
            </a:endParaRPr>
          </a:p>
          <a:p>
            <a:pPr marL="88900" indent="88900"/>
            <a:r>
              <a:rPr lang="ja-JP" altLang="en-US" sz="900" dirty="0">
                <a:solidFill>
                  <a:schemeClr val="tx1"/>
                </a:solidFill>
                <a:latin typeface="HG丸ｺﾞｼｯｸM-PRO" panose="020F0600000000000000" pitchFamily="50" charset="-128"/>
                <a:ea typeface="HG丸ｺﾞｼｯｸM-PRO" panose="020F0600000000000000" pitchFamily="50" charset="-128"/>
              </a:rPr>
              <a:t>供託者の氏名又は法人名を入力してください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法人</a:t>
            </a:r>
            <a:r>
              <a:rPr lang="ja-JP" altLang="en-US" sz="900" dirty="0">
                <a:solidFill>
                  <a:schemeClr val="tx1"/>
                </a:solidFill>
                <a:latin typeface="HG丸ｺﾞｼｯｸM-PRO" panose="020F0600000000000000" pitchFamily="50" charset="-128"/>
                <a:ea typeface="HG丸ｺﾞｼｯｸM-PRO" panose="020F0600000000000000" pitchFamily="50" charset="-128"/>
              </a:rPr>
              <a:t>種別は「株式会社」「有限会社」等のように省略せずに入力してください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900" b="1" dirty="0" smtClean="0">
                <a:solidFill>
                  <a:schemeClr val="tx1"/>
                </a:solidFill>
                <a:latin typeface="+mn-ea"/>
              </a:rPr>
              <a:t>登記</a:t>
            </a:r>
            <a:r>
              <a:rPr lang="ja-JP" altLang="en-US" sz="900" b="1" dirty="0">
                <a:solidFill>
                  <a:schemeClr val="tx1"/>
                </a:solidFill>
                <a:latin typeface="+mn-ea"/>
              </a:rPr>
              <a:t>されて</a:t>
            </a:r>
            <a:r>
              <a:rPr lang="ja-JP" altLang="en-US" sz="900" b="1" dirty="0" smtClean="0">
                <a:solidFill>
                  <a:schemeClr val="tx1"/>
                </a:solidFill>
                <a:latin typeface="+mn-ea"/>
              </a:rPr>
              <a:t>いる会社・法人</a:t>
            </a:r>
            <a:r>
              <a:rPr lang="ja-JP" altLang="en-US" sz="900" b="1" dirty="0">
                <a:solidFill>
                  <a:schemeClr val="tx1"/>
                </a:solidFill>
                <a:latin typeface="+mn-ea"/>
              </a:rPr>
              <a:t>の場合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dirty="0" smtClean="0">
                <a:solidFill>
                  <a:schemeClr val="tx1"/>
                </a:solidFill>
                <a:latin typeface="+mn-ea"/>
              </a:rPr>
              <a:t>登記上の会社・法</a:t>
            </a:r>
            <a:r>
              <a:rPr lang="ja-JP" altLang="en-US" sz="900" b="1" dirty="0">
                <a:solidFill>
                  <a:schemeClr val="tx1"/>
                </a:solidFill>
                <a:latin typeface="+mn-ea"/>
              </a:rPr>
              <a:t>人名</a:t>
            </a:r>
            <a:r>
              <a:rPr lang="ja-JP" altLang="en-US" sz="900" dirty="0">
                <a:solidFill>
                  <a:schemeClr val="tx1"/>
                </a:solidFill>
                <a:latin typeface="HG丸ｺﾞｼｯｸM-PRO" panose="020F0600000000000000" pitchFamily="50" charset="-128"/>
                <a:ea typeface="HG丸ｺﾞｼｯｸM-PRO" panose="020F0600000000000000" pitchFamily="50" charset="-128"/>
              </a:rPr>
              <a:t>を入力してください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3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例</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en-US" altLang="ja-JP" sz="900" dirty="0">
                <a:solidFill>
                  <a:schemeClr val="tx1"/>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「甲野商事（株）」</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a:p>
            <a:r>
              <a:rPr lang="zh-CN"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zh-CN"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a:t>
            </a:r>
            <a:r>
              <a:rPr lang="zh-CN" altLang="en-US" sz="900" dirty="0">
                <a:solidFill>
                  <a:schemeClr val="tx1"/>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zh-CN" altLang="en-US" sz="900" dirty="0" smtClean="0">
                <a:solidFill>
                  <a:schemeClr val="tx1"/>
                </a:solidFill>
                <a:latin typeface="HG丸ｺﾞｼｯｸM-PRO" panose="020F0600000000000000" pitchFamily="50" charset="-128"/>
                <a:ea typeface="HG丸ｺﾞｼｯｸM-PRO" panose="020F0600000000000000" pitchFamily="50" charset="-128"/>
              </a:rPr>
              <a:t>「甲野商事</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株式会社」</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角丸四角形 56"/>
          <p:cNvSpPr/>
          <p:nvPr/>
        </p:nvSpPr>
        <p:spPr>
          <a:xfrm>
            <a:off x="3906367" y="3690516"/>
            <a:ext cx="3209160" cy="1033264"/>
          </a:xfrm>
          <a:prstGeom prst="roundRect">
            <a:avLst>
              <a:gd name="adj" fmla="val 758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代表者（資格・氏名）又は代理人（住所・氏名）</a:t>
            </a:r>
            <a:r>
              <a:rPr lang="en-US" altLang="ja-JP" sz="9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900" b="1" dirty="0">
              <a:solidFill>
                <a:srgbClr val="FF0000"/>
              </a:solidFill>
              <a:latin typeface="HG丸ｺﾞｼｯｸM-PRO" panose="020F0600000000000000" pitchFamily="50" charset="-128"/>
              <a:ea typeface="HG丸ｺﾞｼｯｸM-PRO" panose="020F0600000000000000" pitchFamily="50" charset="-128"/>
            </a:endParaRPr>
          </a:p>
          <a:p>
            <a:pPr marL="88900" indent="88900"/>
            <a:r>
              <a:rPr lang="ja-JP" altLang="en-US" sz="900" dirty="0">
                <a:solidFill>
                  <a:schemeClr val="tx1"/>
                </a:solidFill>
                <a:latin typeface="HG丸ｺﾞｼｯｸM-PRO" panose="020F0600000000000000" pitchFamily="50" charset="-128"/>
                <a:ea typeface="HG丸ｺﾞｼｯｸM-PRO" panose="020F0600000000000000" pitchFamily="50" charset="-128"/>
              </a:rPr>
              <a:t>法人代表者の資格及び氏名を入力してください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ja-JP" altLang="en-US" sz="900" b="1" dirty="0" smtClean="0">
                <a:solidFill>
                  <a:schemeClr val="tx1"/>
                </a:solidFill>
                <a:latin typeface="+mn-ea"/>
              </a:rPr>
              <a:t>登記</a:t>
            </a:r>
            <a:r>
              <a:rPr lang="ja-JP" altLang="en-US" sz="900" b="1" dirty="0">
                <a:solidFill>
                  <a:schemeClr val="tx1"/>
                </a:solidFill>
                <a:latin typeface="+mn-ea"/>
              </a:rPr>
              <a:t>されて</a:t>
            </a:r>
            <a:r>
              <a:rPr lang="ja-JP" altLang="en-US" sz="900" b="1" dirty="0" smtClean="0">
                <a:solidFill>
                  <a:schemeClr val="tx1"/>
                </a:solidFill>
                <a:latin typeface="+mn-ea"/>
              </a:rPr>
              <a:t>いる会社・法人</a:t>
            </a:r>
            <a:r>
              <a:rPr lang="ja-JP" altLang="en-US" sz="900" b="1" dirty="0">
                <a:solidFill>
                  <a:schemeClr val="tx1"/>
                </a:solidFill>
                <a:latin typeface="+mn-ea"/>
              </a:rPr>
              <a:t>の場合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dirty="0" smtClean="0">
                <a:solidFill>
                  <a:schemeClr val="tx1"/>
                </a:solidFill>
                <a:latin typeface="+mn-ea"/>
              </a:rPr>
              <a:t>登記上</a:t>
            </a:r>
            <a:r>
              <a:rPr lang="ja-JP" altLang="en-US" sz="900" b="1" dirty="0">
                <a:solidFill>
                  <a:schemeClr val="tx1"/>
                </a:solidFill>
                <a:latin typeface="+mn-ea"/>
              </a:rPr>
              <a:t>の資格及び氏名</a:t>
            </a:r>
            <a:r>
              <a:rPr lang="ja-JP" altLang="en-US" sz="900" dirty="0">
                <a:solidFill>
                  <a:schemeClr val="tx1"/>
                </a:solidFill>
                <a:latin typeface="HG丸ｺﾞｼｯｸM-PRO" panose="020F0600000000000000" pitchFamily="50" charset="-128"/>
                <a:ea typeface="HG丸ｺﾞｼｯｸM-PRO" panose="020F0600000000000000" pitchFamily="50" charset="-128"/>
              </a:rPr>
              <a:t>を入力してください。</a:t>
            </a:r>
          </a:p>
          <a:p>
            <a:endParaRPr lang="en-US" altLang="zh-TW" sz="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a:t>
            </a:r>
            <a:r>
              <a:rPr lang="zh-TW" altLang="en-US" sz="900" dirty="0">
                <a:solidFill>
                  <a:schemeClr val="tx1"/>
                </a:solidFill>
                <a:latin typeface="HG丸ｺﾞｼｯｸM-PRO" panose="020F0600000000000000" pitchFamily="50" charset="-128"/>
                <a:ea typeface="HG丸ｺﾞｼｯｸM-PRO" panose="020F0600000000000000" pitchFamily="50" charset="-128"/>
              </a:rPr>
              <a:t>　例　</a:t>
            </a:r>
            <a:r>
              <a:rPr lang="en-US" altLang="zh-TW" sz="900" dirty="0">
                <a:solidFill>
                  <a:schemeClr val="tx1"/>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zh-TW" altLang="en-US" sz="900" dirty="0">
                <a:solidFill>
                  <a:schemeClr val="tx1"/>
                </a:solidFill>
                <a:latin typeface="HG丸ｺﾞｼｯｸM-PRO" panose="020F0600000000000000" pitchFamily="50" charset="-128"/>
                <a:ea typeface="HG丸ｺﾞｼｯｸM-PRO" panose="020F0600000000000000" pitchFamily="50" charset="-128"/>
              </a:rPr>
              <a:t>「社長　甲野太郎」</a:t>
            </a:r>
          </a:p>
          <a:p>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a:t>
            </a:r>
            <a:r>
              <a:rPr lang="zh-TW" altLang="en-US" sz="900" dirty="0">
                <a:solidFill>
                  <a:schemeClr val="tx1"/>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zh-TW" altLang="en-US" sz="900" dirty="0">
                <a:solidFill>
                  <a:schemeClr val="tx1"/>
                </a:solidFill>
                <a:latin typeface="HG丸ｺﾞｼｯｸM-PRO" panose="020F0600000000000000" pitchFamily="50" charset="-128"/>
                <a:ea typeface="HG丸ｺﾞｼｯｸM-PRO" panose="020F0600000000000000" pitchFamily="50" charset="-128"/>
              </a:rPr>
              <a:t>「代表取締役　甲野太郎</a:t>
            </a:r>
            <a:r>
              <a:rPr lang="zh-TW"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8" name="角丸四角形 57"/>
          <p:cNvSpPr/>
          <p:nvPr/>
        </p:nvSpPr>
        <p:spPr>
          <a:xfrm>
            <a:off x="3906367" y="4718717"/>
            <a:ext cx="3209160" cy="555976"/>
          </a:xfrm>
          <a:prstGeom prst="roundRect">
            <a:avLst>
              <a:gd name="adj" fmla="val 11915"/>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会社法人等番号</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900" b="1" dirty="0">
              <a:solidFill>
                <a:srgbClr val="FF0000"/>
              </a:solidFill>
              <a:latin typeface="HG丸ｺﾞｼｯｸM-PRO" panose="020F0600000000000000" pitchFamily="50" charset="-128"/>
              <a:ea typeface="HG丸ｺﾞｼｯｸM-PRO" panose="020F0600000000000000" pitchFamily="50" charset="-128"/>
            </a:endParaRPr>
          </a:p>
          <a:p>
            <a:pPr marL="88900" indent="88900"/>
            <a:r>
              <a:rPr lang="ja-JP" altLang="en-US" sz="900" b="1" dirty="0" smtClean="0">
                <a:solidFill>
                  <a:schemeClr val="tx1"/>
                </a:solidFill>
                <a:latin typeface="+mn-ea"/>
              </a:rPr>
              <a:t>登記</a:t>
            </a:r>
            <a:r>
              <a:rPr lang="ja-JP" altLang="en-US" sz="900" b="1" dirty="0">
                <a:solidFill>
                  <a:schemeClr val="tx1"/>
                </a:solidFill>
                <a:latin typeface="+mn-ea"/>
              </a:rPr>
              <a:t>されて</a:t>
            </a:r>
            <a:r>
              <a:rPr lang="ja-JP" altLang="en-US" sz="900" b="1" dirty="0" smtClean="0">
                <a:solidFill>
                  <a:schemeClr val="tx1"/>
                </a:solidFill>
                <a:latin typeface="+mn-ea"/>
              </a:rPr>
              <a:t>いる会社・法人</a:t>
            </a:r>
            <a:r>
              <a:rPr lang="ja-JP" altLang="en-US" sz="900" b="1" dirty="0">
                <a:solidFill>
                  <a:schemeClr val="tx1"/>
                </a:solidFill>
                <a:latin typeface="+mn-ea"/>
              </a:rPr>
              <a:t>の場合</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dirty="0" smtClean="0">
                <a:solidFill>
                  <a:schemeClr val="tx1"/>
                </a:solidFill>
                <a:latin typeface="+mn-ea"/>
              </a:rPr>
              <a:t>会社法人等番号</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900" dirty="0">
                <a:solidFill>
                  <a:schemeClr val="tx1"/>
                </a:solidFill>
                <a:latin typeface="HG丸ｺﾞｼｯｸM-PRO" panose="020F0600000000000000" pitchFamily="50" charset="-128"/>
                <a:ea typeface="HG丸ｺﾞｼｯｸM-PRO" panose="020F0600000000000000" pitchFamily="50" charset="-128"/>
              </a:rPr>
              <a:t>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9" name="四角形吹き出し 88"/>
          <p:cNvSpPr/>
          <p:nvPr/>
        </p:nvSpPr>
        <p:spPr>
          <a:xfrm>
            <a:off x="1904773" y="6422655"/>
            <a:ext cx="1739239" cy="825863"/>
          </a:xfrm>
          <a:prstGeom prst="wedgeRectCallout">
            <a:avLst>
              <a:gd name="adj1" fmla="val -69677"/>
              <a:gd name="adj2" fmla="val -62623"/>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r>
              <a:rPr lang="ja-JP" altLang="en-US" sz="800" b="1" dirty="0">
                <a:solidFill>
                  <a:schemeClr val="tx1"/>
                </a:solidFill>
                <a:latin typeface="HG丸ｺﾞｼｯｸM-PRO" panose="020F0600000000000000" pitchFamily="50" charset="-128"/>
                <a:ea typeface="HG丸ｺﾞｼｯｸM-PRO" panose="020F0600000000000000" pitchFamily="50" charset="-128"/>
              </a:rPr>
              <a:t>次</a:t>
            </a:r>
            <a:r>
              <a:rPr lang="ja-JP" altLang="en-US" sz="800" b="1" dirty="0" smtClean="0">
                <a:solidFill>
                  <a:schemeClr val="tx1"/>
                </a:solidFill>
                <a:latin typeface="HG丸ｺﾞｼｯｸM-PRO" panose="020F0600000000000000" pitchFamily="50" charset="-128"/>
                <a:ea typeface="HG丸ｺﾞｼｯｸM-PRO" panose="020F0600000000000000" pitchFamily="50" charset="-128"/>
              </a:rPr>
              <a:t>に掲げる証明書をお持ちの場合</a:t>
            </a:r>
            <a:endParaRPr lang="en-US" altLang="ja-JP" sz="8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800" b="1" dirty="0" smtClean="0">
                <a:solidFill>
                  <a:schemeClr val="tx1"/>
                </a:solidFill>
                <a:latin typeface="HG丸ｺﾞｼｯｸM-PRO" panose="020F0600000000000000" pitchFamily="50" charset="-128"/>
                <a:ea typeface="HG丸ｺﾞｼｯｸM-PRO" panose="020F0600000000000000" pitchFamily="50" charset="-128"/>
              </a:rPr>
              <a:t>　　○ 登記事項証明書</a:t>
            </a:r>
            <a:endParaRPr lang="en-US" altLang="ja-JP" sz="8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800" b="1" dirty="0">
                <a:solidFill>
                  <a:schemeClr val="tx1"/>
                </a:solidFill>
                <a:latin typeface="HG丸ｺﾞｼｯｸM-PRO" panose="020F0600000000000000" pitchFamily="50" charset="-128"/>
                <a:ea typeface="HG丸ｺﾞｼｯｸM-PRO" panose="020F0600000000000000" pitchFamily="50" charset="-128"/>
              </a:rPr>
              <a:t>　</a:t>
            </a:r>
            <a:r>
              <a:rPr lang="ja-JP" altLang="en-US" sz="8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ja-JP" altLang="en-US" sz="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600" dirty="0">
                <a:solidFill>
                  <a:schemeClr val="tx1"/>
                </a:solidFill>
                <a:latin typeface="HG丸ｺﾞｼｯｸM-PRO" panose="020F0600000000000000" pitchFamily="50" charset="-128"/>
                <a:ea typeface="HG丸ｺﾞｼｯｸM-PRO" panose="020F0600000000000000" pitchFamily="50" charset="-128"/>
              </a:rPr>
              <a:t>履歴事項証明書・現在事項証明書）</a:t>
            </a:r>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800" b="1" dirty="0" smtClean="0">
                <a:solidFill>
                  <a:schemeClr val="tx1"/>
                </a:solidFill>
                <a:latin typeface="HG丸ｺﾞｼｯｸM-PRO" panose="020F0600000000000000" pitchFamily="50" charset="-128"/>
                <a:ea typeface="HG丸ｺﾞｼｯｸM-PRO" panose="020F0600000000000000" pitchFamily="50" charset="-128"/>
              </a:rPr>
              <a:t>　　○ 代表者</a:t>
            </a:r>
            <a:r>
              <a:rPr lang="ja-JP" altLang="en-US" sz="800" b="1" dirty="0">
                <a:solidFill>
                  <a:schemeClr val="tx1"/>
                </a:solidFill>
                <a:latin typeface="HG丸ｺﾞｼｯｸM-PRO" panose="020F0600000000000000" pitchFamily="50" charset="-128"/>
                <a:ea typeface="HG丸ｺﾞｼｯｸM-PRO" panose="020F0600000000000000" pitchFamily="50" charset="-128"/>
              </a:rPr>
              <a:t>事項証明書　　　　　　　　　　　　　　　　　</a:t>
            </a:r>
          </a:p>
          <a:p>
            <a:r>
              <a:rPr lang="ja-JP" altLang="en-US" sz="800" b="1" dirty="0" smtClean="0">
                <a:solidFill>
                  <a:schemeClr val="tx1"/>
                </a:solidFill>
                <a:latin typeface="HG丸ｺﾞｼｯｸM-PRO" panose="020F0600000000000000" pitchFamily="50" charset="-128"/>
                <a:ea typeface="HG丸ｺﾞｼｯｸM-PRO" panose="020F0600000000000000" pitchFamily="50" charset="-128"/>
              </a:rPr>
              <a:t>　　○ 印鑑証明書</a:t>
            </a:r>
            <a:endParaRPr kumimoji="1" lang="ja-JP" altLang="en-US" sz="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フリーフォーム 35"/>
          <p:cNvSpPr/>
          <p:nvPr/>
        </p:nvSpPr>
        <p:spPr>
          <a:xfrm>
            <a:off x="4995863" y="8958263"/>
            <a:ext cx="933450" cy="420885"/>
          </a:xfrm>
          <a:custGeom>
            <a:avLst/>
            <a:gdLst>
              <a:gd name="connsiteX0" fmla="*/ 933450 w 933450"/>
              <a:gd name="connsiteY0" fmla="*/ 0 h 338137"/>
              <a:gd name="connsiteX1" fmla="*/ 461962 w 933450"/>
              <a:gd name="connsiteY1" fmla="*/ 14287 h 338137"/>
              <a:gd name="connsiteX2" fmla="*/ 147637 w 933450"/>
              <a:gd name="connsiteY2" fmla="*/ 152400 h 338137"/>
              <a:gd name="connsiteX3" fmla="*/ 0 w 933450"/>
              <a:gd name="connsiteY3" fmla="*/ 338137 h 338137"/>
            </a:gdLst>
            <a:ahLst/>
            <a:cxnLst>
              <a:cxn ang="0">
                <a:pos x="connsiteX0" y="connsiteY0"/>
              </a:cxn>
              <a:cxn ang="0">
                <a:pos x="connsiteX1" y="connsiteY1"/>
              </a:cxn>
              <a:cxn ang="0">
                <a:pos x="connsiteX2" y="connsiteY2"/>
              </a:cxn>
              <a:cxn ang="0">
                <a:pos x="connsiteX3" y="connsiteY3"/>
              </a:cxn>
            </a:cxnLst>
            <a:rect l="l" t="t" r="r" b="b"/>
            <a:pathLst>
              <a:path w="933450" h="338137">
                <a:moveTo>
                  <a:pt x="933450" y="0"/>
                </a:moveTo>
                <a:lnTo>
                  <a:pt x="461962" y="14287"/>
                </a:lnTo>
                <a:cubicBezTo>
                  <a:pt x="330993" y="39687"/>
                  <a:pt x="224631" y="98425"/>
                  <a:pt x="147637" y="152400"/>
                </a:cubicBezTo>
                <a:cubicBezTo>
                  <a:pt x="70643" y="206375"/>
                  <a:pt x="35321" y="272256"/>
                  <a:pt x="0" y="338137"/>
                </a:cubicBezTo>
              </a:path>
            </a:pathLst>
          </a:custGeom>
          <a:noFill/>
          <a:ln>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4529138" y="8858249"/>
            <a:ext cx="419100" cy="520899"/>
          </a:xfrm>
          <a:custGeom>
            <a:avLst/>
            <a:gdLst>
              <a:gd name="connsiteX0" fmla="*/ 0 w 419100"/>
              <a:gd name="connsiteY0" fmla="*/ 0 h 438150"/>
              <a:gd name="connsiteX1" fmla="*/ 228600 w 419100"/>
              <a:gd name="connsiteY1" fmla="*/ 138113 h 438150"/>
              <a:gd name="connsiteX2" fmla="*/ 366712 w 419100"/>
              <a:gd name="connsiteY2" fmla="*/ 309563 h 438150"/>
              <a:gd name="connsiteX3" fmla="*/ 419100 w 419100"/>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419100" h="438150">
                <a:moveTo>
                  <a:pt x="0" y="0"/>
                </a:moveTo>
                <a:cubicBezTo>
                  <a:pt x="83740" y="43259"/>
                  <a:pt x="167481" y="86519"/>
                  <a:pt x="228600" y="138113"/>
                </a:cubicBezTo>
                <a:cubicBezTo>
                  <a:pt x="289719" y="189707"/>
                  <a:pt x="334962" y="259557"/>
                  <a:pt x="366712" y="309563"/>
                </a:cubicBezTo>
                <a:cubicBezTo>
                  <a:pt x="398462" y="359569"/>
                  <a:pt x="408781" y="398859"/>
                  <a:pt x="419100" y="438150"/>
                </a:cubicBezTo>
              </a:path>
            </a:pathLst>
          </a:custGeom>
          <a:noFill/>
          <a:ln>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3731473" y="4986907"/>
            <a:ext cx="168275" cy="431800"/>
          </a:xfrm>
          <a:custGeom>
            <a:avLst/>
            <a:gdLst>
              <a:gd name="connsiteX0" fmla="*/ 168275 w 168275"/>
              <a:gd name="connsiteY0" fmla="*/ 0 h 419100"/>
              <a:gd name="connsiteX1" fmla="*/ 0 w 168275"/>
              <a:gd name="connsiteY1" fmla="*/ 0 h 419100"/>
              <a:gd name="connsiteX2" fmla="*/ 0 w 168275"/>
              <a:gd name="connsiteY2" fmla="*/ 419100 h 419100"/>
            </a:gdLst>
            <a:ahLst/>
            <a:cxnLst>
              <a:cxn ang="0">
                <a:pos x="connsiteX0" y="connsiteY0"/>
              </a:cxn>
              <a:cxn ang="0">
                <a:pos x="connsiteX1" y="connsiteY1"/>
              </a:cxn>
              <a:cxn ang="0">
                <a:pos x="connsiteX2" y="connsiteY2"/>
              </a:cxn>
            </a:cxnLst>
            <a:rect l="l" t="t" r="r" b="b"/>
            <a:pathLst>
              <a:path w="168275" h="419100">
                <a:moveTo>
                  <a:pt x="168275" y="0"/>
                </a:moveTo>
                <a:lnTo>
                  <a:pt x="0" y="0"/>
                </a:lnTo>
                <a:lnTo>
                  <a:pt x="0" y="41910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10"/>
          <p:cNvSpPr txBox="1"/>
          <p:nvPr/>
        </p:nvSpPr>
        <p:spPr>
          <a:xfrm>
            <a:off x="1478995" y="1189235"/>
            <a:ext cx="647238" cy="64496"/>
          </a:xfrm>
          <a:prstGeom prst="rect">
            <a:avLst/>
          </a:prstGeom>
          <a:solidFill>
            <a:schemeClr val="bg1">
              <a:lumMod val="95000"/>
            </a:schemeClr>
          </a:solidFill>
          <a:ln w="2857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smtClean="0">
                <a:latin typeface="+mj-ea"/>
                <a:ea typeface="+mj-ea"/>
              </a:rPr>
              <a:t>名古屋法務局</a:t>
            </a:r>
            <a:endParaRPr kumimoji="1" lang="ja-JP" altLang="en-US" sz="500" dirty="0">
              <a:latin typeface="+mj-ea"/>
              <a:ea typeface="+mj-ea"/>
            </a:endParaRPr>
          </a:p>
        </p:txBody>
      </p:sp>
    </p:spTree>
    <p:extLst>
      <p:ext uri="{BB962C8B-B14F-4D97-AF65-F5344CB8AC3E}">
        <p14:creationId xmlns:p14="http://schemas.microsoft.com/office/powerpoint/2010/main" val="21992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pPr>
              <a:defRPr/>
            </a:pPr>
            <a:r>
              <a:rPr lang="ja-JP" altLang="en-US" dirty="0"/>
              <a:t>　　　　　</a:t>
            </a:r>
            <a:r>
              <a:rPr lang="zh-TW" altLang="en-US" dirty="0" smtClean="0"/>
              <a:t>　</a:t>
            </a: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7</a:t>
            </a:fld>
            <a:endParaRPr lang="ja-JP" altLang="en-US" dirty="0"/>
          </a:p>
        </p:txBody>
      </p:sp>
      <p:sp>
        <p:nvSpPr>
          <p:cNvPr id="27" name="角丸四角形 26"/>
          <p:cNvSpPr/>
          <p:nvPr/>
        </p:nvSpPr>
        <p:spPr>
          <a:xfrm>
            <a:off x="3904408" y="871984"/>
            <a:ext cx="3209160" cy="288032"/>
          </a:xfrm>
          <a:prstGeom prst="roundRect">
            <a:avLst>
              <a:gd name="adj" fmla="val 25191"/>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入力不要です。</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26385" y="450156"/>
            <a:ext cx="2230510"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被供託者の住所・氏名</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 name="図 28"/>
          <p:cNvPicPr>
            <a:picLocks noChangeAspect="1"/>
          </p:cNvPicPr>
          <p:nvPr/>
        </p:nvPicPr>
        <p:blipFill rotWithShape="1">
          <a:blip r:embed="rId2" cstate="print">
            <a:extLst>
              <a:ext uri="{28A0092B-C50C-407E-A947-70E740481C1C}">
                <a14:useLocalDpi xmlns:a14="http://schemas.microsoft.com/office/drawing/2010/main" val="0"/>
              </a:ext>
            </a:extLst>
          </a:blip>
          <a:srcRect t="8255"/>
          <a:stretch/>
        </p:blipFill>
        <p:spPr>
          <a:xfrm>
            <a:off x="306087" y="460376"/>
            <a:ext cx="3453003" cy="2081605"/>
          </a:xfrm>
          <a:prstGeom prst="rect">
            <a:avLst/>
          </a:prstGeom>
          <a:ln>
            <a:solidFill>
              <a:schemeClr val="tx1"/>
            </a:solidFill>
          </a:ln>
        </p:spPr>
      </p:pic>
      <p:sp>
        <p:nvSpPr>
          <p:cNvPr id="30" name="角丸四角形 29"/>
          <p:cNvSpPr/>
          <p:nvPr/>
        </p:nvSpPr>
        <p:spPr>
          <a:xfrm>
            <a:off x="280415" y="2034332"/>
            <a:ext cx="2636120" cy="341708"/>
          </a:xfrm>
          <a:prstGeom prst="roundRect">
            <a:avLst>
              <a:gd name="adj" fmla="val 9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t" anchorCtr="0"/>
          <a:lstStyle/>
          <a:p>
            <a:r>
              <a:rPr kumimoji="1" lang="ja-JP" altLang="en-US" sz="1200" b="1" dirty="0" smtClean="0">
                <a:solidFill>
                  <a:srgbClr val="FF0000"/>
                </a:solidFill>
              </a:rPr>
              <a:t>２</a:t>
            </a:r>
            <a:endParaRPr kumimoji="1" lang="ja-JP" altLang="en-US" sz="1200" b="1" dirty="0">
              <a:solidFill>
                <a:srgbClr val="FF0000"/>
              </a:solidFill>
            </a:endParaRPr>
          </a:p>
        </p:txBody>
      </p:sp>
      <p:sp>
        <p:nvSpPr>
          <p:cNvPr id="31" name="テキスト ボックス 30"/>
          <p:cNvSpPr txBox="1"/>
          <p:nvPr/>
        </p:nvSpPr>
        <p:spPr>
          <a:xfrm>
            <a:off x="1617392" y="2106340"/>
            <a:ext cx="962854" cy="242921"/>
          </a:xfrm>
          <a:prstGeom prst="rect">
            <a:avLst/>
          </a:prstGeom>
          <a:noFill/>
          <a:ln>
            <a:solidFill>
              <a:srgbClr val="FF0000"/>
            </a:solidFill>
          </a:ln>
        </p:spPr>
        <p:txBody>
          <a:bodyPr wrap="square" tIns="0" bIns="0" rtlCol="0" anchor="ctr" anchorCtr="0">
            <a:noAutofit/>
          </a:bodyPr>
          <a:lstStyle/>
          <a:p>
            <a:pPr algn="ctr"/>
            <a:r>
              <a:rPr kumimoji="1" lang="ja-JP" altLang="en-US" sz="900" dirty="0" smtClean="0">
                <a:solidFill>
                  <a:srgbClr val="FF0000"/>
                </a:solidFill>
              </a:rPr>
              <a:t>入力不要</a:t>
            </a:r>
            <a:endParaRPr kumimoji="1" lang="ja-JP" altLang="en-US" sz="900" dirty="0">
              <a:solidFill>
                <a:srgbClr val="FF0000"/>
              </a:solidFill>
            </a:endParaRPr>
          </a:p>
        </p:txBody>
      </p:sp>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b="20058"/>
          <a:stretch/>
        </p:blipFill>
        <p:spPr>
          <a:xfrm>
            <a:off x="280415" y="3546500"/>
            <a:ext cx="3478675" cy="2466902"/>
          </a:xfrm>
          <a:prstGeom prst="rect">
            <a:avLst/>
          </a:prstGeom>
          <a:ln>
            <a:solidFill>
              <a:schemeClr val="tx1"/>
            </a:solidFill>
          </a:ln>
        </p:spPr>
      </p:pic>
      <p:sp>
        <p:nvSpPr>
          <p:cNvPr id="34" name="角丸四角形 33"/>
          <p:cNvSpPr/>
          <p:nvPr/>
        </p:nvSpPr>
        <p:spPr>
          <a:xfrm>
            <a:off x="3946402" y="3546500"/>
            <a:ext cx="2230510"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４－１</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供託の原因たる事実</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280415" y="2382204"/>
            <a:ext cx="2638946" cy="180020"/>
          </a:xfrm>
          <a:prstGeom prst="roundRect">
            <a:avLst>
              <a:gd name="adj" fmla="val 9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kumimoji="1" lang="ja-JP" altLang="en-US" sz="1200" b="1" dirty="0" smtClean="0">
                <a:solidFill>
                  <a:srgbClr val="FF0000"/>
                </a:solidFill>
              </a:rPr>
              <a:t>３</a:t>
            </a:r>
            <a:endParaRPr kumimoji="1" lang="ja-JP" altLang="en-US" sz="1200" b="1" dirty="0">
              <a:solidFill>
                <a:srgbClr val="FF0000"/>
              </a:solidFill>
            </a:endParaRPr>
          </a:p>
        </p:txBody>
      </p:sp>
      <p:sp>
        <p:nvSpPr>
          <p:cNvPr id="36" name="角丸四角形 35"/>
          <p:cNvSpPr/>
          <p:nvPr/>
        </p:nvSpPr>
        <p:spPr>
          <a:xfrm>
            <a:off x="3909194" y="1779314"/>
            <a:ext cx="3209160" cy="810419"/>
          </a:xfrm>
          <a:prstGeom prst="roundRect">
            <a:avLst>
              <a:gd name="adj" fmla="val 11964"/>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供託の根拠となる法令条項を入力してください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法令</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条項は差押えの件数や差押えの内容等によって異なります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endParaRPr lang="ja-JP" altLang="en-US" sz="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例</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「民事執行法第１５６条第２項」</a:t>
            </a:r>
          </a:p>
        </p:txBody>
      </p:sp>
      <p:sp>
        <p:nvSpPr>
          <p:cNvPr id="37" name="角丸四角形 36"/>
          <p:cNvSpPr/>
          <p:nvPr/>
        </p:nvSpPr>
        <p:spPr>
          <a:xfrm>
            <a:off x="3929211" y="1386260"/>
            <a:ext cx="2230510"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法令条項</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8" name="グループ化 37"/>
          <p:cNvGrpSpPr/>
          <p:nvPr/>
        </p:nvGrpSpPr>
        <p:grpSpPr>
          <a:xfrm>
            <a:off x="3970590" y="2696267"/>
            <a:ext cx="3194417" cy="618083"/>
            <a:chOff x="3975253" y="8963260"/>
            <a:chExt cx="3121262" cy="852180"/>
          </a:xfrm>
        </p:grpSpPr>
        <p:sp>
          <p:nvSpPr>
            <p:cNvPr id="39" name="角丸四角形 38"/>
            <p:cNvSpPr/>
            <p:nvPr/>
          </p:nvSpPr>
          <p:spPr>
            <a:xfrm>
              <a:off x="4049753" y="8963260"/>
              <a:ext cx="3046762" cy="852180"/>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 45"/>
            <p:cNvSpPr/>
            <p:nvPr/>
          </p:nvSpPr>
          <p:spPr>
            <a:xfrm>
              <a:off x="3975253" y="8976124"/>
              <a:ext cx="3038407" cy="694965"/>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0" bIns="0" rtlCol="0" anchor="ctr" anchorCtr="0">
              <a:sp3d extrusionH="57150">
                <a:bevelT w="38100" h="38100"/>
              </a:sp3d>
            </a:bodyPr>
            <a:lstStyle/>
            <a:p>
              <a:pPr marL="88900" indent="-88900"/>
              <a:r>
                <a:rPr lang="en-US" altLang="ja-JP" sz="900" b="1" dirty="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a:solidFill>
                    <a:prstClr val="black"/>
                  </a:solidFill>
                  <a:latin typeface="HG丸ｺﾞｼｯｸM-PRO" panose="020F0600000000000000" pitchFamily="50" charset="-128"/>
                  <a:ea typeface="HG丸ｺﾞｼｯｸM-PRO" panose="020F0600000000000000" pitchFamily="50" charset="-128"/>
                </a:rPr>
                <a:t>　不明</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の場合は、申請先の法務局（最終ページ参照）にお問い合わせください。</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51" name="グループ化 50"/>
          <p:cNvGrpSpPr/>
          <p:nvPr/>
        </p:nvGrpSpPr>
        <p:grpSpPr>
          <a:xfrm>
            <a:off x="545150" y="6539783"/>
            <a:ext cx="3188515" cy="3546057"/>
            <a:chOff x="3965558" y="6409155"/>
            <a:chExt cx="3188515" cy="3546057"/>
          </a:xfrm>
        </p:grpSpPr>
        <p:grpSp>
          <p:nvGrpSpPr>
            <p:cNvPr id="52" name="グループ化 51"/>
            <p:cNvGrpSpPr/>
            <p:nvPr/>
          </p:nvGrpSpPr>
          <p:grpSpPr>
            <a:xfrm>
              <a:off x="3965558" y="6409155"/>
              <a:ext cx="3188515" cy="3546057"/>
              <a:chOff x="3975253" y="8976124"/>
              <a:chExt cx="3121262" cy="941109"/>
            </a:xfrm>
          </p:grpSpPr>
          <p:sp>
            <p:nvSpPr>
              <p:cNvPr id="56" name="角丸四角形 55"/>
              <p:cNvSpPr/>
              <p:nvPr/>
            </p:nvSpPr>
            <p:spPr>
              <a:xfrm>
                <a:off x="4049753" y="8997347"/>
                <a:ext cx="3046762" cy="919886"/>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3975253" y="8976124"/>
                <a:ext cx="3038407" cy="921998"/>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ctr" anchorCtr="0">
                <a:sp3d extrusionH="57150">
                  <a:bevelT w="38100" h="38100"/>
                </a:sp3d>
              </a:bodyPr>
              <a:lstStyle/>
              <a:p>
                <a:pPr marL="88900" indent="-88900"/>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pPr marL="88900" indent="-88900"/>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u="sng" dirty="0" smtClean="0">
                    <a:solidFill>
                      <a:schemeClr val="tx1"/>
                    </a:solidFill>
                    <a:latin typeface="+mn-ea"/>
                  </a:rPr>
                  <a:t>２回目</a:t>
                </a:r>
                <a:r>
                  <a:rPr lang="ja-JP" altLang="en-US" sz="900" b="1" u="sng" dirty="0">
                    <a:solidFill>
                      <a:schemeClr val="tx1"/>
                    </a:solidFill>
                    <a:latin typeface="+mn-ea"/>
                  </a:rPr>
                  <a:t>以降の申請時</a:t>
                </a:r>
                <a:r>
                  <a:rPr lang="ja-JP" altLang="en-US" sz="900" b="1" dirty="0">
                    <a:solidFill>
                      <a:schemeClr val="tx1"/>
                    </a:solidFill>
                    <a:latin typeface="HG丸ｺﾞｼｯｸM-PRO" panose="020F0600000000000000" pitchFamily="50" charset="-128"/>
                    <a:ea typeface="HG丸ｺﾞｼｯｸM-PRO" panose="020F0600000000000000" pitchFamily="50" charset="-128"/>
                  </a:rPr>
                  <a:t>に</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は、その</a:t>
                </a:r>
                <a:r>
                  <a:rPr lang="ja-JP" altLang="en-US" sz="900" b="1" dirty="0">
                    <a:solidFill>
                      <a:schemeClr val="tx1"/>
                    </a:solidFill>
                    <a:latin typeface="HG丸ｺﾞｼｯｸM-PRO" panose="020F0600000000000000" pitchFamily="50" charset="-128"/>
                    <a:ea typeface="HG丸ｺﾞｼｯｸM-PRO" panose="020F0600000000000000" pitchFamily="50" charset="-128"/>
                  </a:rPr>
                  <a:t>月の給与支給額等に応じて</a:t>
                </a:r>
                <a:r>
                  <a:rPr lang="ja-JP" altLang="en-US" sz="900" b="1" u="sng" dirty="0">
                    <a:solidFill>
                      <a:schemeClr val="tx1"/>
                    </a:solidFill>
                    <a:latin typeface="+mn-ea"/>
                  </a:rPr>
                  <a:t>赤字部分を修正した上で再利用</a:t>
                </a:r>
                <a:r>
                  <a:rPr lang="ja-JP" altLang="en-US" sz="900" b="1" dirty="0">
                    <a:solidFill>
                      <a:schemeClr val="tx1"/>
                    </a:solidFill>
                    <a:latin typeface="HG丸ｺﾞｼｯｸM-PRO" panose="020F0600000000000000" pitchFamily="50" charset="-128"/>
                    <a:ea typeface="HG丸ｺﾞｼｯｸM-PRO" panose="020F0600000000000000" pitchFamily="50" charset="-128"/>
                  </a:rPr>
                  <a:t>することができます</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2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en-US" altLang="ja-JP" sz="9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900" b="1" dirty="0" smtClean="0">
                    <a:solidFill>
                      <a:schemeClr val="tx1"/>
                    </a:solidFill>
                    <a:latin typeface="+mn-ea"/>
                  </a:rPr>
                  <a:t>円未満</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の端数は</a:t>
                </a:r>
                <a:r>
                  <a:rPr lang="ja-JP" altLang="en-US" sz="900" b="1" dirty="0" smtClean="0">
                    <a:solidFill>
                      <a:srgbClr val="FF0000"/>
                    </a:solidFill>
                    <a:latin typeface="+mn-ea"/>
                  </a:rPr>
                  <a:t>切り捨て</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てください。</a:t>
                </a:r>
                <a:endParaRPr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53" name="角丸四角形 52"/>
            <p:cNvSpPr/>
            <p:nvPr/>
          </p:nvSpPr>
          <p:spPr>
            <a:xfrm>
              <a:off x="4061297" y="6946946"/>
              <a:ext cx="2946514" cy="2504210"/>
            </a:xfrm>
            <a:prstGeom prst="roundRect">
              <a:avLst>
                <a:gd name="adj" fmla="val 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0"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供託者</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は、従業員</a:t>
              </a:r>
              <a:r>
                <a:rPr lang="ja-JP" altLang="en-US" sz="1000" dirty="0">
                  <a:solidFill>
                    <a:schemeClr val="tx1"/>
                  </a:solidFill>
                  <a:latin typeface="HG丸ｺﾞｼｯｸM-PRO" panose="020F0600000000000000" pitchFamily="50" charset="-128"/>
                  <a:ea typeface="HG丸ｺﾞｼｯｸM-PRO" panose="020F0600000000000000" pitchFamily="50" charset="-128"/>
                </a:rPr>
                <a:t>である甲県乙市丙町二丁目２番２号　乙野次郎に</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対して令和</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月分の給与（支給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日令和</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月</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日、支給</a:t>
              </a:r>
              <a:r>
                <a:rPr lang="ja-JP" altLang="en-US" sz="1000" dirty="0">
                  <a:solidFill>
                    <a:schemeClr val="tx1"/>
                  </a:solidFill>
                  <a:latin typeface="HG丸ｺﾞｼｯｸM-PRO" panose="020F0600000000000000" pitchFamily="50" charset="-128"/>
                  <a:ea typeface="HG丸ｺﾞｼｯｸM-PRO" panose="020F0600000000000000" pitchFamily="50" charset="-128"/>
                </a:rPr>
                <a:t>場所 供託者本店）金</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円を支払うべき債務を負っている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ところ、同人</a:t>
              </a:r>
              <a:r>
                <a:rPr lang="ja-JP" altLang="en-US" sz="1000" dirty="0">
                  <a:solidFill>
                    <a:schemeClr val="tx1"/>
                  </a:solidFill>
                  <a:latin typeface="HG丸ｺﾞｼｯｸM-PRO" panose="020F0600000000000000" pitchFamily="50" charset="-128"/>
                  <a:ea typeface="HG丸ｺﾞｼｯｸM-PRO" panose="020F0600000000000000" pitchFamily="50" charset="-128"/>
                </a:rPr>
                <a:t>の供託者に対する給与債権について給与支給額から法定控除額を控除した残額の４分の１（</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ただし、同残額</a:t>
              </a:r>
              <a:r>
                <a:rPr lang="ja-JP" altLang="en-US" sz="1000" dirty="0">
                  <a:solidFill>
                    <a:schemeClr val="tx1"/>
                  </a:solidFill>
                  <a:latin typeface="HG丸ｺﾞｼｯｸM-PRO" panose="020F0600000000000000" pitchFamily="50" charset="-128"/>
                  <a:ea typeface="HG丸ｺﾞｼｯｸM-PRO" panose="020F0600000000000000" pitchFamily="50" charset="-128"/>
                </a:rPr>
                <a:t>の４分の３に相当する額が３３万円を超えるとき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は、その</a:t>
              </a:r>
              <a:r>
                <a:rPr lang="ja-JP" altLang="en-US" sz="1000" dirty="0">
                  <a:solidFill>
                    <a:schemeClr val="tx1"/>
                  </a:solidFill>
                  <a:latin typeface="HG丸ｺﾞｼｯｸM-PRO" panose="020F0600000000000000" pitchFamily="50" charset="-128"/>
                  <a:ea typeface="HG丸ｺﾞｼｯｸM-PRO" panose="020F0600000000000000" pitchFamily="50" charset="-128"/>
                </a:rPr>
                <a:t>超過額）を差し押さえる旨の下記差押命令が送達された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ので、給与</a:t>
              </a:r>
              <a:r>
                <a:rPr lang="ja-JP" altLang="en-US" sz="1000" dirty="0">
                  <a:solidFill>
                    <a:schemeClr val="tx1"/>
                  </a:solidFill>
                  <a:latin typeface="HG丸ｺﾞｼｯｸM-PRO" panose="020F0600000000000000" pitchFamily="50" charset="-128"/>
                  <a:ea typeface="HG丸ｺﾞｼｯｸM-PRO" panose="020F0600000000000000" pitchFamily="50" charset="-128"/>
                </a:rPr>
                <a:t>支給額から法定外控除額</a:t>
              </a:r>
              <a:r>
                <a:rPr lang="ja-JP" altLang="en-US" sz="1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円</a:t>
              </a:r>
              <a:r>
                <a:rPr lang="ja-JP" altLang="en-US" sz="1000" dirty="0">
                  <a:solidFill>
                    <a:schemeClr val="tx1"/>
                  </a:solidFill>
                  <a:latin typeface="HG丸ｺﾞｼｯｸM-PRO" panose="020F0600000000000000" pitchFamily="50" charset="-128"/>
                  <a:ea typeface="HG丸ｺﾞｼｯｸM-PRO" panose="020F0600000000000000" pitchFamily="50" charset="-128"/>
                </a:rPr>
                <a:t>を控除した額の４分の１（</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ただし、控除</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した残額が４４万円を超えるとき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1000"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同残額</a:t>
              </a:r>
              <a:r>
                <a:rPr lang="ja-JP" altLang="en-US" sz="1000" dirty="0">
                  <a:solidFill>
                    <a:schemeClr val="tx1"/>
                  </a:solidFill>
                  <a:latin typeface="HG丸ｺﾞｼｯｸM-PRO" panose="020F0600000000000000" pitchFamily="50" charset="-128"/>
                  <a:ea typeface="HG丸ｺﾞｼｯｸM-PRO" panose="020F0600000000000000" pitchFamily="50" charset="-128"/>
                </a:rPr>
                <a:t>から３３万円を控除した額）に相当する金</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円を供託する。</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54" name="直線コネクタ 53"/>
            <p:cNvCxnSpPr/>
            <p:nvPr/>
          </p:nvCxnSpPr>
          <p:spPr>
            <a:xfrm>
              <a:off x="4515829" y="9317880"/>
              <a:ext cx="920986"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4976322" y="9317880"/>
              <a:ext cx="0" cy="277292"/>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3926385" y="3942988"/>
            <a:ext cx="3209160" cy="3923992"/>
            <a:chOff x="3926385" y="4173985"/>
            <a:chExt cx="3209160" cy="3923992"/>
          </a:xfrm>
        </p:grpSpPr>
        <p:sp>
          <p:nvSpPr>
            <p:cNvPr id="59" name="角丸四角形 58"/>
            <p:cNvSpPr/>
            <p:nvPr/>
          </p:nvSpPr>
          <p:spPr>
            <a:xfrm>
              <a:off x="3926385" y="4173985"/>
              <a:ext cx="3209160" cy="3923992"/>
            </a:xfrm>
            <a:prstGeom prst="roundRect">
              <a:avLst>
                <a:gd name="adj" fmla="val 3632"/>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nchorCtr="0"/>
            <a:lstStyle/>
            <a:p>
              <a:r>
                <a:rPr lang="ja-JP" altLang="en-US" sz="1100" b="1" dirty="0" smtClean="0">
                  <a:solidFill>
                    <a:schemeClr val="tx1"/>
                  </a:solidFill>
                  <a:latin typeface="+mn-ea"/>
                  <a:cs typeface="メイリオ" panose="020B0604030504040204" pitchFamily="50" charset="-128"/>
                </a:rPr>
                <a:t>４</a:t>
              </a:r>
              <a:r>
                <a:rPr lang="en-US" altLang="ja-JP" sz="1100" b="1" dirty="0" smtClean="0">
                  <a:solidFill>
                    <a:schemeClr val="tx1"/>
                  </a:solidFill>
                  <a:latin typeface="+mn-ea"/>
                  <a:cs typeface="メイリオ" panose="020B0604030504040204" pitchFamily="50" charset="-128"/>
                </a:rPr>
                <a:t>-</a:t>
              </a:r>
              <a:r>
                <a:rPr lang="ja-JP" altLang="en-US" sz="1100" b="1" dirty="0" smtClean="0">
                  <a:solidFill>
                    <a:schemeClr val="tx1"/>
                  </a:solidFill>
                  <a:latin typeface="+mn-ea"/>
                  <a:cs typeface="メイリオ" panose="020B0604030504040204" pitchFamily="50" charset="-128"/>
                </a:rPr>
                <a:t>１</a:t>
              </a:r>
              <a:endParaRPr lang="en-US" altLang="ja-JP" sz="1100" b="1" dirty="0" smtClean="0">
                <a:solidFill>
                  <a:schemeClr val="tx1"/>
                </a:solidFill>
                <a:latin typeface="+mn-ea"/>
                <a:cs typeface="メイリオ" panose="020B0604030504040204"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a:solidFill>
                    <a:schemeClr val="tx1"/>
                  </a:solidFill>
                  <a:latin typeface="HG丸ｺﾞｼｯｸM-PRO" panose="020F0600000000000000" pitchFamily="50" charset="-128"/>
                  <a:ea typeface="HG丸ｺﾞｼｯｸM-PRO" panose="020F0600000000000000" pitchFamily="50" charset="-128"/>
                </a:rPr>
                <a:t>一般的な記載例が初期表示されます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ので、必要</a:t>
              </a:r>
              <a:r>
                <a:rPr lang="ja-JP" altLang="en-US" sz="900" dirty="0">
                  <a:solidFill>
                    <a:schemeClr val="tx1"/>
                  </a:solidFill>
                  <a:latin typeface="HG丸ｺﾞｼｯｸM-PRO" panose="020F0600000000000000" pitchFamily="50" charset="-128"/>
                  <a:ea typeface="HG丸ｺﾞｼｯｸM-PRO" panose="020F0600000000000000" pitchFamily="50" charset="-128"/>
                </a:rPr>
                <a:t>に応じて追加・修正してください。</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rPr>
                <a:t>　代表的な記載例は下記のとおり（青字部分を申請内容に応じて入力）です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が、差押え</a:t>
              </a:r>
              <a:r>
                <a:rPr lang="ja-JP" altLang="en-US" sz="900" dirty="0">
                  <a:solidFill>
                    <a:schemeClr val="tx1"/>
                  </a:solidFill>
                  <a:latin typeface="HG丸ｺﾞｼｯｸM-PRO" panose="020F0600000000000000" pitchFamily="50" charset="-128"/>
                  <a:ea typeface="HG丸ｺﾞｼｯｸM-PRO" panose="020F0600000000000000" pitchFamily="50" charset="-128"/>
                </a:rPr>
                <a:t>の内容によって記載内容が異なりますので御注意ください。</a:t>
              </a:r>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en-US" altLang="ja-JP" sz="700" dirty="0">
                  <a:solidFill>
                    <a:srgbClr val="FF0000"/>
                  </a:solidFill>
                  <a:latin typeface="HG丸ｺﾞｼｯｸM-PRO" panose="020F0600000000000000" pitchFamily="50" charset="-128"/>
                  <a:ea typeface="HG丸ｺﾞｼｯｸM-PRO" panose="020F0600000000000000" pitchFamily="50" charset="-128"/>
                </a:rPr>
                <a:t>※</a:t>
              </a:r>
              <a:r>
                <a:rPr lang="ja-JP" altLang="en-US" sz="700" dirty="0">
                  <a:solidFill>
                    <a:srgbClr val="FF0000"/>
                  </a:solidFill>
                  <a:latin typeface="HG丸ｺﾞｼｯｸM-PRO" panose="020F0600000000000000" pitchFamily="50" charset="-128"/>
                  <a:ea typeface="HG丸ｺﾞｼｯｸM-PRO" panose="020F0600000000000000" pitchFamily="50" charset="-128"/>
                </a:rPr>
                <a:t>　ｗｅｂブラウザの種類やバージョンによっては改行が反映されない場合があります</a:t>
              </a:r>
              <a:r>
                <a:rPr lang="ja-JP" altLang="en-US" sz="7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endParaRPr lang="en-US" altLang="ja-JP" sz="7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8900" indent="-88900"/>
              <a:r>
                <a:rPr lang="en-US" altLang="ja-JP" sz="8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800" dirty="0">
                  <a:solidFill>
                    <a:schemeClr val="tx1"/>
                  </a:solidFill>
                  <a:latin typeface="HG丸ｺﾞｼｯｸM-PRO" panose="020F0600000000000000" pitchFamily="50" charset="-128"/>
                  <a:ea typeface="HG丸ｺﾞｼｯｸM-PRO" panose="020F0600000000000000" pitchFamily="50" charset="-128"/>
                </a:rPr>
                <a:t>　</a:t>
              </a:r>
              <a:r>
                <a:rPr lang="ja-JP" altLang="en-US" sz="800" b="1" dirty="0">
                  <a:solidFill>
                    <a:schemeClr val="tx1"/>
                  </a:solidFill>
                  <a:latin typeface="+mn-ea"/>
                </a:rPr>
                <a:t>円未満</a:t>
              </a:r>
              <a:r>
                <a:rPr lang="ja-JP" altLang="en-US" sz="800" dirty="0">
                  <a:solidFill>
                    <a:schemeClr val="tx1"/>
                  </a:solidFill>
                  <a:latin typeface="HG丸ｺﾞｼｯｸM-PRO" panose="020F0600000000000000" pitchFamily="50" charset="-128"/>
                  <a:ea typeface="HG丸ｺﾞｼｯｸM-PRO" panose="020F0600000000000000" pitchFamily="50" charset="-128"/>
                </a:rPr>
                <a:t>の端数は</a:t>
              </a:r>
              <a:r>
                <a:rPr lang="ja-JP" altLang="en-US" sz="800" b="1" dirty="0">
                  <a:solidFill>
                    <a:srgbClr val="FF0000"/>
                  </a:solidFill>
                  <a:latin typeface="+mn-ea"/>
                </a:rPr>
                <a:t>切り捨て</a:t>
              </a:r>
              <a:r>
                <a:rPr lang="ja-JP" altLang="en-US" sz="800" dirty="0">
                  <a:solidFill>
                    <a:schemeClr val="tx1"/>
                  </a:solidFill>
                  <a:latin typeface="HG丸ｺﾞｼｯｸM-PRO" panose="020F0600000000000000" pitchFamily="50" charset="-128"/>
                  <a:ea typeface="HG丸ｺﾞｼｯｸM-PRO" panose="020F0600000000000000" pitchFamily="50" charset="-128"/>
                </a:rPr>
                <a:t>てください。</a:t>
              </a:r>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7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0" name="角丸四角形 59"/>
            <p:cNvSpPr/>
            <p:nvPr/>
          </p:nvSpPr>
          <p:spPr>
            <a:xfrm>
              <a:off x="4068663" y="5562724"/>
              <a:ext cx="2946514" cy="2304256"/>
            </a:xfrm>
            <a:prstGeom prst="roundRect">
              <a:avLst>
                <a:gd name="adj" fmla="val 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0" rtlCol="0" anchor="t" anchorCtr="0"/>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供託者は、</a:t>
              </a:r>
              <a:r>
                <a:rPr lang="ja-JP" altLang="en-US" sz="1000" b="1" dirty="0" smtClean="0">
                  <a:solidFill>
                    <a:srgbClr val="0066FF"/>
                  </a:solidFill>
                  <a:latin typeface="ＭＳ Ｐゴシック" panose="020B0600070205080204" pitchFamily="50" charset="-128"/>
                  <a:ea typeface="ＭＳ Ｐゴシック" panose="020B0600070205080204" pitchFamily="50" charset="-128"/>
                </a:rPr>
                <a:t>従業員である甲県乙市丙町二丁目２番２号　乙野次郎</a:t>
              </a:r>
              <a:r>
                <a:rPr lang="ja-JP" altLang="en-US" sz="1000" dirty="0">
                  <a:solidFill>
                    <a:schemeClr val="tx1"/>
                  </a:solidFill>
                  <a:latin typeface="HG丸ｺﾞｼｯｸM-PRO" panose="020F0600000000000000" pitchFamily="50" charset="-128"/>
                  <a:ea typeface="HG丸ｺﾞｼｯｸM-PRO" panose="020F0600000000000000" pitchFamily="50" charset="-128"/>
                </a:rPr>
                <a:t>に</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対して令和</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000" b="1" dirty="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月分</a:t>
              </a:r>
              <a:r>
                <a:rPr lang="ja-JP" altLang="en-US" sz="1000" dirty="0">
                  <a:solidFill>
                    <a:schemeClr val="tx1"/>
                  </a:solidFill>
                  <a:latin typeface="HG丸ｺﾞｼｯｸM-PRO" panose="020F0600000000000000" pitchFamily="50" charset="-128"/>
                  <a:ea typeface="HG丸ｺﾞｼｯｸM-PRO" panose="020F0600000000000000" pitchFamily="50" charset="-128"/>
                </a:rPr>
                <a:t>の給与（支給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日令和</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月</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日、支給</a:t>
              </a:r>
              <a:r>
                <a:rPr lang="ja-JP" altLang="en-US" sz="1000" dirty="0">
                  <a:solidFill>
                    <a:schemeClr val="tx1"/>
                  </a:solidFill>
                  <a:latin typeface="HG丸ｺﾞｼｯｸM-PRO" panose="020F0600000000000000" pitchFamily="50" charset="-128"/>
                  <a:ea typeface="HG丸ｺﾞｼｯｸM-PRO" panose="020F0600000000000000" pitchFamily="50" charset="-128"/>
                </a:rPr>
                <a:t>場所 </a:t>
              </a:r>
              <a:r>
                <a:rPr lang="ja-JP" altLang="en-US" sz="1000" b="1" dirty="0">
                  <a:solidFill>
                    <a:srgbClr val="0066FF"/>
                  </a:solidFill>
                  <a:latin typeface="+mn-ea"/>
                </a:rPr>
                <a:t>供託者本店</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金</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円</a:t>
              </a:r>
              <a:r>
                <a:rPr lang="ja-JP" altLang="en-US" sz="1000" dirty="0">
                  <a:solidFill>
                    <a:schemeClr val="tx1"/>
                  </a:solidFill>
                  <a:latin typeface="HG丸ｺﾞｼｯｸM-PRO" panose="020F0600000000000000" pitchFamily="50" charset="-128"/>
                  <a:ea typeface="HG丸ｺﾞｼｯｸM-PRO" panose="020F0600000000000000" pitchFamily="50" charset="-128"/>
                </a:rPr>
                <a:t>を支払うべき債務を負っている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ところ、同人</a:t>
              </a:r>
              <a:r>
                <a:rPr lang="ja-JP" altLang="en-US" sz="1000" dirty="0">
                  <a:solidFill>
                    <a:schemeClr val="tx1"/>
                  </a:solidFill>
                  <a:latin typeface="HG丸ｺﾞｼｯｸM-PRO" panose="020F0600000000000000" pitchFamily="50" charset="-128"/>
                  <a:ea typeface="HG丸ｺﾞｼｯｸM-PRO" panose="020F0600000000000000" pitchFamily="50" charset="-128"/>
                </a:rPr>
                <a:t>の供託者に対する給与債権について給与支給額から法定控除額を控除した残額の４分の１（</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ただし、同残額</a:t>
              </a:r>
              <a:r>
                <a:rPr lang="ja-JP" altLang="en-US" sz="1000" dirty="0">
                  <a:solidFill>
                    <a:schemeClr val="tx1"/>
                  </a:solidFill>
                  <a:latin typeface="HG丸ｺﾞｼｯｸM-PRO" panose="020F0600000000000000" pitchFamily="50" charset="-128"/>
                  <a:ea typeface="HG丸ｺﾞｼｯｸM-PRO" panose="020F0600000000000000" pitchFamily="50" charset="-128"/>
                </a:rPr>
                <a:t>の４分の３に相当する額が３３万円を超えるとき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は、その</a:t>
              </a:r>
              <a:r>
                <a:rPr lang="ja-JP" altLang="en-US" sz="1000" dirty="0">
                  <a:solidFill>
                    <a:schemeClr val="tx1"/>
                  </a:solidFill>
                  <a:latin typeface="HG丸ｺﾞｼｯｸM-PRO" panose="020F0600000000000000" pitchFamily="50" charset="-128"/>
                  <a:ea typeface="HG丸ｺﾞｼｯｸM-PRO" panose="020F0600000000000000" pitchFamily="50" charset="-128"/>
                </a:rPr>
                <a:t>超過額）を差し押さえる旨の下記差押命令が送達された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ので、給与</a:t>
              </a:r>
              <a:r>
                <a:rPr lang="ja-JP" altLang="en-US" sz="1000" dirty="0">
                  <a:solidFill>
                    <a:schemeClr val="tx1"/>
                  </a:solidFill>
                  <a:latin typeface="HG丸ｺﾞｼｯｸM-PRO" panose="020F0600000000000000" pitchFamily="50" charset="-128"/>
                  <a:ea typeface="HG丸ｺﾞｼｯｸM-PRO" panose="020F0600000000000000" pitchFamily="50" charset="-128"/>
                </a:rPr>
                <a:t>支給額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から法定外控除額</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円</a:t>
              </a:r>
              <a:r>
                <a:rPr lang="ja-JP" altLang="en-US" sz="1000" dirty="0">
                  <a:solidFill>
                    <a:schemeClr val="tx1"/>
                  </a:solidFill>
                  <a:latin typeface="HG丸ｺﾞｼｯｸM-PRO" panose="020F0600000000000000" pitchFamily="50" charset="-128"/>
                  <a:ea typeface="HG丸ｺﾞｼｯｸM-PRO" panose="020F0600000000000000" pitchFamily="50" charset="-128"/>
                </a:rPr>
                <a:t>を控除した額の４分の１（</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ただし、控除</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した残額が４４万円を超えるとき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1000" dirty="0" err="1"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同残額</a:t>
              </a:r>
              <a:r>
                <a:rPr lang="ja-JP" altLang="en-US" sz="1000" dirty="0">
                  <a:solidFill>
                    <a:schemeClr val="tx1"/>
                  </a:solidFill>
                  <a:latin typeface="HG丸ｺﾞｼｯｸM-PRO" panose="020F0600000000000000" pitchFamily="50" charset="-128"/>
                  <a:ea typeface="HG丸ｺﾞｼｯｸM-PRO" panose="020F0600000000000000" pitchFamily="50" charset="-128"/>
                </a:rPr>
                <a:t>から３３万円を控除した額）に相当する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金</a:t>
              </a:r>
              <a:r>
                <a:rPr lang="ja-JP" altLang="en-US" sz="1000" b="1" dirty="0" smtClean="0">
                  <a:solidFill>
                    <a:srgbClr val="0066FF"/>
                  </a:solidFill>
                  <a:latin typeface="+mn-ea"/>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円</a:t>
              </a:r>
              <a:r>
                <a:rPr lang="ja-JP" altLang="en-US" sz="1000" dirty="0">
                  <a:solidFill>
                    <a:schemeClr val="tx1"/>
                  </a:solidFill>
                  <a:latin typeface="HG丸ｺﾞｼｯｸM-PRO" panose="020F0600000000000000" pitchFamily="50" charset="-128"/>
                  <a:ea typeface="HG丸ｺﾞｼｯｸM-PRO" panose="020F0600000000000000" pitchFamily="50" charset="-128"/>
                </a:rPr>
                <a:t>を供託する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61" name="直線コネクタ 60"/>
            <p:cNvCxnSpPr/>
            <p:nvPr/>
          </p:nvCxnSpPr>
          <p:spPr>
            <a:xfrm>
              <a:off x="4212679" y="7764206"/>
              <a:ext cx="920986"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4598338" y="7764208"/>
              <a:ext cx="0" cy="180000"/>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3936707" y="7938988"/>
            <a:ext cx="3188515" cy="2124016"/>
            <a:chOff x="578949" y="6822280"/>
            <a:chExt cx="3188515" cy="2491332"/>
          </a:xfrm>
        </p:grpSpPr>
        <p:grpSp>
          <p:nvGrpSpPr>
            <p:cNvPr id="64" name="グループ化 63"/>
            <p:cNvGrpSpPr/>
            <p:nvPr/>
          </p:nvGrpSpPr>
          <p:grpSpPr>
            <a:xfrm>
              <a:off x="578949" y="6822280"/>
              <a:ext cx="3188515" cy="2491332"/>
              <a:chOff x="3975253" y="8950398"/>
              <a:chExt cx="3121262" cy="1005215"/>
            </a:xfrm>
          </p:grpSpPr>
          <p:sp>
            <p:nvSpPr>
              <p:cNvPr id="68" name="角丸四角形 67"/>
              <p:cNvSpPr/>
              <p:nvPr/>
            </p:nvSpPr>
            <p:spPr>
              <a:xfrm>
                <a:off x="4049753" y="8950399"/>
                <a:ext cx="3046762" cy="1005214"/>
              </a:xfrm>
              <a:prstGeom prst="roundRect">
                <a:avLst>
                  <a:gd name="adj" fmla="val 0"/>
                </a:avLst>
              </a:prstGeom>
              <a:solidFill>
                <a:schemeClr val="bg1">
                  <a:lumMod val="65000"/>
                </a:schemeClr>
              </a:solidFill>
              <a:ln w="9525">
                <a:noFill/>
              </a:ln>
              <a:effectLst>
                <a:softEdge rad="3175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92075" indent="-92075"/>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角丸四角形 68"/>
              <p:cNvSpPr/>
              <p:nvPr/>
            </p:nvSpPr>
            <p:spPr>
              <a:xfrm>
                <a:off x="3975253" y="8950398"/>
                <a:ext cx="3038407" cy="959458"/>
              </a:xfrm>
              <a:prstGeom prst="roundRect">
                <a:avLst>
                  <a:gd name="adj" fmla="val 0"/>
                </a:avLst>
              </a:prstGeom>
              <a:solidFill>
                <a:srgbClr val="FFFFCC"/>
              </a:solidFill>
              <a:ln w="952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6000" tIns="72000" bIns="0" rtlCol="0" anchor="t" anchorCtr="0">
                <a:sp3d extrusionH="57150">
                  <a:bevelT w="38100" h="38100"/>
                </a:sp3d>
              </a:bodyPr>
              <a:lstStyle/>
              <a:p>
                <a:pPr marL="88900" indent="-88900"/>
                <a:r>
                  <a:rPr lang="en-US" altLang="ja-JP" sz="9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900" b="1" u="sng" dirty="0">
                    <a:solidFill>
                      <a:schemeClr val="tx1"/>
                    </a:solidFill>
                    <a:latin typeface="+mn-ea"/>
                  </a:rPr>
                  <a:t>賞与</a:t>
                </a:r>
                <a:r>
                  <a:rPr lang="ja-JP" altLang="en-US" sz="900" b="1"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u="sng" dirty="0" smtClean="0">
                    <a:solidFill>
                      <a:schemeClr val="tx1"/>
                    </a:solidFill>
                    <a:latin typeface="+mn-ea"/>
                  </a:rPr>
                  <a:t>「</a:t>
                </a:r>
                <a:r>
                  <a:rPr lang="ja-JP" altLang="en-US" sz="900" b="1" u="sng" dirty="0">
                    <a:solidFill>
                      <a:schemeClr val="tx1"/>
                    </a:solidFill>
                    <a:latin typeface="+mn-ea"/>
                  </a:rPr>
                  <a:t>給与</a:t>
                </a:r>
                <a:r>
                  <a:rPr lang="ja-JP" altLang="en-US" sz="900" b="1" u="sng" dirty="0" smtClean="0">
                    <a:solidFill>
                      <a:schemeClr val="tx1"/>
                    </a:solidFill>
                    <a:latin typeface="+mn-ea"/>
                  </a:rPr>
                  <a:t>」の字句も「</a:t>
                </a:r>
                <a:r>
                  <a:rPr lang="ja-JP" altLang="en-US" sz="900" b="1" u="sng" dirty="0">
                    <a:solidFill>
                      <a:schemeClr val="tx1"/>
                    </a:solidFill>
                    <a:latin typeface="+mn-ea"/>
                  </a:rPr>
                  <a:t>賞与」に修正</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してください（以下の緑字部分）。</a:t>
                </a:r>
                <a:endParaRPr lang="en-US" altLang="ja-JP" sz="9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ja-JP" altLang="en-US"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en-US" altLang="ja-JP" sz="9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900" b="1" dirty="0" smtClean="0">
                    <a:solidFill>
                      <a:schemeClr val="tx1"/>
                    </a:solidFill>
                    <a:latin typeface="+mn-ea"/>
                  </a:rPr>
                  <a:t>円未満</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の端数は</a:t>
                </a:r>
                <a:r>
                  <a:rPr lang="ja-JP" altLang="en-US" sz="900" b="1" dirty="0" smtClean="0">
                    <a:solidFill>
                      <a:srgbClr val="FF0000"/>
                    </a:solidFill>
                    <a:latin typeface="+mn-ea"/>
                  </a:rPr>
                  <a:t>切り捨て</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てください。</a:t>
                </a:r>
                <a:endParaRPr lang="en-US" altLang="ja-JP" sz="9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r>
                  <a:rPr lang="en-US" altLang="ja-JP" sz="9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900" b="1" dirty="0" smtClean="0">
                    <a:solidFill>
                      <a:schemeClr val="tx1"/>
                    </a:solidFill>
                    <a:latin typeface="+mn-ea"/>
                  </a:rPr>
                  <a:t>次</a:t>
                </a:r>
                <a:r>
                  <a:rPr lang="ja-JP" altLang="en-US" sz="900" b="1" dirty="0">
                    <a:solidFill>
                      <a:schemeClr val="tx1"/>
                    </a:solidFill>
                    <a:latin typeface="+mn-ea"/>
                  </a:rPr>
                  <a:t>月</a:t>
                </a:r>
                <a:r>
                  <a:rPr lang="ja-JP" altLang="en-US" sz="900" b="1" u="sng" dirty="0">
                    <a:solidFill>
                      <a:srgbClr val="FF0000"/>
                    </a:solidFill>
                    <a:latin typeface="+mn-ea"/>
                  </a:rPr>
                  <a:t>給与分</a:t>
                </a:r>
                <a:r>
                  <a:rPr lang="ja-JP" altLang="en-US" sz="900" b="1" dirty="0">
                    <a:solidFill>
                      <a:schemeClr val="tx1"/>
                    </a:solidFill>
                    <a:latin typeface="+mn-ea"/>
                  </a:rPr>
                  <a:t>の申請時に</a:t>
                </a:r>
                <a:r>
                  <a:rPr lang="ja-JP" altLang="en-US" sz="900" b="1" u="sng" dirty="0">
                    <a:solidFill>
                      <a:srgbClr val="FF0000"/>
                    </a:solidFill>
                    <a:latin typeface="+mn-ea"/>
                  </a:rPr>
                  <a:t>賞与分</a:t>
                </a:r>
                <a:r>
                  <a:rPr lang="ja-JP" altLang="en-US" sz="900" b="1" dirty="0">
                    <a:solidFill>
                      <a:schemeClr val="tx1"/>
                    </a:solidFill>
                    <a:latin typeface="+mn-ea"/>
                  </a:rPr>
                  <a:t>の申請情報を</a:t>
                </a:r>
                <a:r>
                  <a:rPr lang="ja-JP" altLang="en-US" sz="900" b="1" u="sng" dirty="0">
                    <a:solidFill>
                      <a:srgbClr val="FF0000"/>
                    </a:solidFill>
                    <a:latin typeface="+mn-ea"/>
                  </a:rPr>
                  <a:t>再利用</a:t>
                </a:r>
                <a:r>
                  <a:rPr lang="ja-JP" altLang="en-US" sz="900" b="1" dirty="0">
                    <a:solidFill>
                      <a:schemeClr val="tx1"/>
                    </a:solidFill>
                    <a:latin typeface="+mn-ea"/>
                  </a:rPr>
                  <a:t>する場合</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900" b="1" u="sng" dirty="0" smtClean="0">
                    <a:solidFill>
                      <a:srgbClr val="FF0000"/>
                    </a:solidFill>
                    <a:latin typeface="+mn-ea"/>
                  </a:rPr>
                  <a:t>「</a:t>
                </a:r>
                <a:r>
                  <a:rPr lang="ja-JP" altLang="en-US" sz="900" b="1" u="sng" dirty="0">
                    <a:solidFill>
                      <a:srgbClr val="FF0000"/>
                    </a:solidFill>
                    <a:latin typeface="+mn-ea"/>
                  </a:rPr>
                  <a:t>賞与」を「給与」に修正することを忘れない</a:t>
                </a:r>
                <a:r>
                  <a:rPr lang="ja-JP" altLang="en-US" sz="900" b="1" dirty="0">
                    <a:solidFill>
                      <a:schemeClr val="tx1"/>
                    </a:solidFill>
                    <a:latin typeface="HG丸ｺﾞｼｯｸM-PRO" panose="020F0600000000000000" pitchFamily="50" charset="-128"/>
                    <a:ea typeface="HG丸ｺﾞｼｯｸM-PRO" panose="020F0600000000000000" pitchFamily="50" charset="-128"/>
                  </a:rPr>
                  <a:t>ようにしてください</a:t>
                </a:r>
                <a:r>
                  <a:rPr lang="ja-JP" altLang="en-US" sz="900" b="1"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900" b="1" dirty="0" smtClean="0">
                  <a:solidFill>
                    <a:schemeClr val="tx1"/>
                  </a:solidFill>
                  <a:latin typeface="HG丸ｺﾞｼｯｸM-PRO" panose="020F0600000000000000" pitchFamily="50" charset="-128"/>
                  <a:ea typeface="HG丸ｺﾞｼｯｸM-PRO" panose="020F0600000000000000" pitchFamily="50" charset="-128"/>
                </a:endParaRPr>
              </a:p>
              <a:p>
                <a:pPr marL="88900" indent="-88900"/>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65" name="角丸四角形 64"/>
            <p:cNvSpPr/>
            <p:nvPr/>
          </p:nvSpPr>
          <p:spPr>
            <a:xfrm>
              <a:off x="658463" y="7299521"/>
              <a:ext cx="2934894" cy="1153630"/>
            </a:xfrm>
            <a:prstGeom prst="roundRect">
              <a:avLst>
                <a:gd name="adj" fmla="val 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供託者は、･････乙野次郎</a:t>
              </a:r>
              <a:r>
                <a:rPr lang="ja-JP" altLang="en-US" sz="900" dirty="0">
                  <a:solidFill>
                    <a:schemeClr val="tx1"/>
                  </a:solidFill>
                  <a:latin typeface="HG丸ｺﾞｼｯｸM-PRO" panose="020F0600000000000000" pitchFamily="50" charset="-128"/>
                  <a:ea typeface="HG丸ｺﾞｼｯｸM-PRO" panose="020F0600000000000000" pitchFamily="50" charset="-128"/>
                </a:rPr>
                <a:t>に</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対して令和</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月分の</a:t>
              </a:r>
              <a:r>
                <a:rPr lang="ja-JP" altLang="en-US" sz="900" b="1" dirty="0">
                  <a:solidFill>
                    <a:srgbClr val="00FF00"/>
                  </a:solidFill>
                  <a:latin typeface="HG丸ｺﾞｼｯｸM-PRO" panose="020F0600000000000000" pitchFamily="50" charset="-128"/>
                  <a:ea typeface="HG丸ｺﾞｼｯｸM-PRO" panose="020F0600000000000000" pitchFamily="50" charset="-128"/>
                </a:rPr>
                <a:t>賞与</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支給</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日令和</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月</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日、支給</a:t>
              </a:r>
              <a:r>
                <a:rPr lang="ja-JP" altLang="en-US" sz="900" dirty="0">
                  <a:solidFill>
                    <a:schemeClr val="tx1"/>
                  </a:solidFill>
                  <a:latin typeface="HG丸ｺﾞｼｯｸM-PRO" panose="020F0600000000000000" pitchFamily="50" charset="-128"/>
                  <a:ea typeface="HG丸ｺﾞｼｯｸM-PRO" panose="020F0600000000000000" pitchFamily="50" charset="-128"/>
                </a:rPr>
                <a:t>場所 供託者本店）金</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円を支払うべき債務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900" b="1" dirty="0">
                  <a:solidFill>
                    <a:srgbClr val="00FF00"/>
                  </a:solidFill>
                  <a:latin typeface="HG丸ｺﾞｼｯｸM-PRO" panose="020F0600000000000000" pitchFamily="50" charset="-128"/>
                  <a:ea typeface="HG丸ｺﾞｼｯｸM-PRO" panose="020F0600000000000000" pitchFamily="50" charset="-128"/>
                </a:rPr>
                <a:t>賞与</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債権について</a:t>
              </a:r>
              <a:r>
                <a:rPr lang="ja-JP" altLang="en-US" sz="900" b="1" dirty="0" smtClean="0">
                  <a:solidFill>
                    <a:srgbClr val="00FF00"/>
                  </a:solidFill>
                  <a:latin typeface="HG丸ｺﾞｼｯｸM-PRO" panose="020F0600000000000000" pitchFamily="50" charset="-128"/>
                  <a:ea typeface="HG丸ｺﾞｼｯｸM-PRO" panose="020F0600000000000000" pitchFamily="50" charset="-128"/>
                </a:rPr>
                <a:t>賞与</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支給額から法定控除額を･････送達</a:t>
              </a:r>
              <a:r>
                <a:rPr lang="ja-JP" altLang="en-US" sz="900" dirty="0">
                  <a:solidFill>
                    <a:schemeClr val="tx1"/>
                  </a:solidFill>
                  <a:latin typeface="HG丸ｺﾞｼｯｸM-PRO" panose="020F0600000000000000" pitchFamily="50" charset="-128"/>
                  <a:ea typeface="HG丸ｺﾞｼｯｸM-PRO" panose="020F0600000000000000" pitchFamily="50" charset="-128"/>
                </a:rPr>
                <a:t>された</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ので、</a:t>
              </a:r>
              <a:r>
                <a:rPr lang="ja-JP" altLang="en-US" sz="900" b="1" dirty="0" smtClean="0">
                  <a:solidFill>
                    <a:srgbClr val="00FF00"/>
                  </a:solidFill>
                  <a:latin typeface="HG丸ｺﾞｼｯｸM-PRO" panose="020F0600000000000000" pitchFamily="50" charset="-128"/>
                  <a:ea typeface="HG丸ｺﾞｼｯｸM-PRO" panose="020F0600000000000000" pitchFamily="50" charset="-128"/>
                </a:rPr>
                <a:t>賞与</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支給</a:t>
              </a:r>
              <a:r>
                <a:rPr lang="ja-JP" altLang="en-US" sz="900" dirty="0">
                  <a:solidFill>
                    <a:schemeClr val="tx1"/>
                  </a:solidFill>
                  <a:latin typeface="HG丸ｺﾞｼｯｸM-PRO" panose="020F0600000000000000" pitchFamily="50" charset="-128"/>
                  <a:ea typeface="HG丸ｺﾞｼｯｸM-PRO" panose="020F0600000000000000" pitchFamily="50" charset="-128"/>
                </a:rPr>
                <a:t>額</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から法定控除額</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円</a:t>
              </a:r>
              <a:r>
                <a:rPr lang="ja-JP" altLang="en-US" sz="900" dirty="0">
                  <a:solidFill>
                    <a:schemeClr val="tx1"/>
                  </a:solidFill>
                  <a:latin typeface="HG丸ｺﾞｼｯｸM-PRO" panose="020F0600000000000000" pitchFamily="50" charset="-128"/>
                  <a:ea typeface="HG丸ｺﾞｼｯｸM-PRO" panose="020F0600000000000000" pitchFamily="50" charset="-128"/>
                </a:rPr>
                <a:t>を</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控除･････に</a:t>
              </a:r>
              <a:r>
                <a:rPr lang="ja-JP" altLang="en-US" sz="900" dirty="0">
                  <a:solidFill>
                    <a:schemeClr val="tx1"/>
                  </a:solidFill>
                  <a:latin typeface="HG丸ｺﾞｼｯｸM-PRO" panose="020F0600000000000000" pitchFamily="50" charset="-128"/>
                  <a:ea typeface="HG丸ｺﾞｼｯｸM-PRO" panose="020F0600000000000000" pitchFamily="50" charset="-128"/>
                </a:rPr>
                <a:t>相当する金</a:t>
              </a:r>
              <a:r>
                <a:rPr lang="ja-JP" altLang="en-US" sz="900" b="1" dirty="0">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rPr>
                <a:t>円を供託する</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66" name="直線コネクタ 65"/>
            <p:cNvCxnSpPr/>
            <p:nvPr/>
          </p:nvCxnSpPr>
          <p:spPr>
            <a:xfrm>
              <a:off x="1842540" y="8307002"/>
              <a:ext cx="650204"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2184162" y="8317482"/>
              <a:ext cx="0" cy="195151"/>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sp>
        <p:nvSpPr>
          <p:cNvPr id="40" name="テキスト ボックス 10"/>
          <p:cNvSpPr txBox="1"/>
          <p:nvPr/>
        </p:nvSpPr>
        <p:spPr>
          <a:xfrm>
            <a:off x="1446504" y="1186421"/>
            <a:ext cx="569903" cy="64496"/>
          </a:xfrm>
          <a:prstGeom prst="rect">
            <a:avLst/>
          </a:prstGeom>
          <a:solidFill>
            <a:schemeClr val="bg1">
              <a:lumMod val="95000"/>
            </a:schemeClr>
          </a:solidFill>
          <a:ln w="2857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dirty="0" smtClean="0">
                <a:latin typeface="+mj-ea"/>
                <a:ea typeface="+mj-ea"/>
              </a:rPr>
              <a:t>名古屋法務局</a:t>
            </a:r>
            <a:endParaRPr kumimoji="1" lang="ja-JP" altLang="en-US" sz="500" dirty="0">
              <a:latin typeface="+mj-ea"/>
              <a:ea typeface="+mj-ea"/>
            </a:endParaRPr>
          </a:p>
        </p:txBody>
      </p:sp>
      <p:pic>
        <p:nvPicPr>
          <p:cNvPr id="41" name="図 40"/>
          <p:cNvPicPr>
            <a:picLocks noChangeAspect="1"/>
          </p:cNvPicPr>
          <p:nvPr/>
        </p:nvPicPr>
        <p:blipFill>
          <a:blip r:embed="rId4"/>
          <a:stretch>
            <a:fillRect/>
          </a:stretch>
        </p:blipFill>
        <p:spPr>
          <a:xfrm>
            <a:off x="832371" y="4621766"/>
            <a:ext cx="435427" cy="92522"/>
          </a:xfrm>
          <a:prstGeom prst="rect">
            <a:avLst/>
          </a:prstGeom>
        </p:spPr>
      </p:pic>
      <p:pic>
        <p:nvPicPr>
          <p:cNvPr id="44" name="図 43"/>
          <p:cNvPicPr>
            <a:picLocks noChangeAspect="1"/>
          </p:cNvPicPr>
          <p:nvPr/>
        </p:nvPicPr>
        <p:blipFill>
          <a:blip r:embed="rId4"/>
          <a:stretch>
            <a:fillRect/>
          </a:stretch>
        </p:blipFill>
        <p:spPr>
          <a:xfrm>
            <a:off x="3132559" y="5016128"/>
            <a:ext cx="432048" cy="92930"/>
          </a:xfrm>
          <a:prstGeom prst="rect">
            <a:avLst/>
          </a:prstGeom>
        </p:spPr>
      </p:pic>
      <p:pic>
        <p:nvPicPr>
          <p:cNvPr id="45" name="図 44"/>
          <p:cNvPicPr>
            <a:picLocks noChangeAspect="1"/>
          </p:cNvPicPr>
          <p:nvPr/>
        </p:nvPicPr>
        <p:blipFill>
          <a:blip r:embed="rId4"/>
          <a:stretch>
            <a:fillRect/>
          </a:stretch>
        </p:blipFill>
        <p:spPr>
          <a:xfrm>
            <a:off x="3132559" y="4537616"/>
            <a:ext cx="432048" cy="92930"/>
          </a:xfrm>
          <a:prstGeom prst="rect">
            <a:avLst/>
          </a:prstGeom>
        </p:spPr>
      </p:pic>
      <p:pic>
        <p:nvPicPr>
          <p:cNvPr id="48" name="図 47"/>
          <p:cNvPicPr>
            <a:picLocks noChangeAspect="1"/>
          </p:cNvPicPr>
          <p:nvPr/>
        </p:nvPicPr>
        <p:blipFill>
          <a:blip r:embed="rId4"/>
          <a:stretch>
            <a:fillRect/>
          </a:stretch>
        </p:blipFill>
        <p:spPr>
          <a:xfrm>
            <a:off x="832371" y="5088672"/>
            <a:ext cx="435427" cy="92522"/>
          </a:xfrm>
          <a:prstGeom prst="rect">
            <a:avLst/>
          </a:prstGeom>
        </p:spPr>
      </p:pic>
      <p:sp>
        <p:nvSpPr>
          <p:cNvPr id="6" name="正方形/長方形 5"/>
          <p:cNvSpPr/>
          <p:nvPr/>
        </p:nvSpPr>
        <p:spPr>
          <a:xfrm>
            <a:off x="796896" y="3687765"/>
            <a:ext cx="2134224" cy="5244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400" dirty="0">
                <a:solidFill>
                  <a:schemeClr val="tx1"/>
                </a:solidFill>
                <a:latin typeface="HG丸ｺﾞｼｯｸM-PRO" panose="020F0600000000000000" pitchFamily="50" charset="-128"/>
                <a:ea typeface="HG丸ｺﾞｼｯｸM-PRO" panose="020F0600000000000000" pitchFamily="50" charset="-128"/>
              </a:rPr>
              <a:t>供託者は、　　　　に対して令和　　年　　月分の給与（支給日令和　　年　　月　　日、支給場所　　）金　　円を支払うべき債務を負っているところ、同人の供託者に対する給与債権について給与支給額から法定控除額を控除した残額の４分の１（ただし、同残額の４分の３に相当する額が３３万円を超えるときは、その超過額）を　　差し押さえる旨の下記　差押命令が相次いで送達されたので、給与支給額から法定控除額　　円を控除した額の４分の１（ただし、控除した残額が４４万円を超えるときは、同残額から３３万円を控除した額）に相当する金　　円を供託する。</a:t>
            </a:r>
          </a:p>
        </p:txBody>
      </p:sp>
      <p:sp>
        <p:nvSpPr>
          <p:cNvPr id="33" name="角丸四角形 32"/>
          <p:cNvSpPr/>
          <p:nvPr/>
        </p:nvSpPr>
        <p:spPr>
          <a:xfrm>
            <a:off x="411428" y="3690516"/>
            <a:ext cx="2640053" cy="499204"/>
          </a:xfrm>
          <a:prstGeom prst="roundRect">
            <a:avLst>
              <a:gd name="adj" fmla="val 9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lang="ja-JP" altLang="en-US" sz="1200" b="1" dirty="0" smtClean="0">
                <a:solidFill>
                  <a:srgbClr val="FF0000"/>
                </a:solidFill>
              </a:rPr>
              <a:t>４</a:t>
            </a:r>
            <a:r>
              <a:rPr lang="en-US" altLang="ja-JP" sz="1200" b="1" dirty="0" smtClean="0">
                <a:solidFill>
                  <a:srgbClr val="FF0000"/>
                </a:solidFill>
              </a:rPr>
              <a:t>-</a:t>
            </a:r>
            <a:r>
              <a:rPr lang="ja-JP" altLang="en-US" sz="1200" b="1" dirty="0" smtClean="0">
                <a:solidFill>
                  <a:srgbClr val="FF0000"/>
                </a:solidFill>
              </a:rPr>
              <a:t>１</a:t>
            </a:r>
            <a:endParaRPr kumimoji="1" lang="ja-JP" altLang="en-US" sz="1200" b="1" dirty="0">
              <a:solidFill>
                <a:srgbClr val="FF0000"/>
              </a:solidFill>
            </a:endParaRPr>
          </a:p>
        </p:txBody>
      </p:sp>
    </p:spTree>
    <p:extLst>
      <p:ext uri="{BB962C8B-B14F-4D97-AF65-F5344CB8AC3E}">
        <p14:creationId xmlns:p14="http://schemas.microsoft.com/office/powerpoint/2010/main" val="95278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2" cstate="print">
            <a:extLst>
              <a:ext uri="{28A0092B-C50C-407E-A947-70E740481C1C}">
                <a14:useLocalDpi xmlns:a14="http://schemas.microsoft.com/office/drawing/2010/main" val="0"/>
              </a:ext>
            </a:extLst>
          </a:blip>
          <a:srcRect b="18483"/>
          <a:stretch/>
        </p:blipFill>
        <p:spPr>
          <a:xfrm>
            <a:off x="280415" y="806986"/>
            <a:ext cx="3489738" cy="2523490"/>
          </a:xfrm>
          <a:prstGeom prst="rect">
            <a:avLst/>
          </a:prstGeom>
          <a:ln>
            <a:solidFill>
              <a:schemeClr val="tx1"/>
            </a:solidFill>
          </a:ln>
        </p:spPr>
      </p:pic>
      <p:cxnSp>
        <p:nvCxnSpPr>
          <p:cNvPr id="102" name="直線コネクタ 101"/>
          <p:cNvCxnSpPr/>
          <p:nvPr/>
        </p:nvCxnSpPr>
        <p:spPr>
          <a:xfrm>
            <a:off x="3852639" y="5716860"/>
            <a:ext cx="0" cy="448804"/>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469836" y="5716860"/>
            <a:ext cx="0" cy="448804"/>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2322218" y="5725256"/>
            <a:ext cx="1245600" cy="1513224"/>
            <a:chOff x="2322218" y="5365256"/>
            <a:chExt cx="1245600" cy="1513224"/>
          </a:xfrm>
        </p:grpSpPr>
        <p:cxnSp>
          <p:nvCxnSpPr>
            <p:cNvPr id="47" name="直線コネクタ 46"/>
            <p:cNvCxnSpPr/>
            <p:nvPr/>
          </p:nvCxnSpPr>
          <p:spPr>
            <a:xfrm flipH="1">
              <a:off x="2322218" y="5723998"/>
              <a:ext cx="1245600"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552328" y="5723998"/>
              <a:ext cx="0" cy="1154482"/>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334721" y="5365256"/>
              <a:ext cx="0" cy="36000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3464806" y="6864691"/>
              <a:ext cx="95310"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3043444" y="5711468"/>
            <a:ext cx="601200" cy="2458185"/>
            <a:chOff x="2323218" y="5365256"/>
            <a:chExt cx="601200" cy="2453672"/>
          </a:xfrm>
        </p:grpSpPr>
        <p:cxnSp>
          <p:nvCxnSpPr>
            <p:cNvPr id="60" name="直線コネクタ 59"/>
            <p:cNvCxnSpPr/>
            <p:nvPr/>
          </p:nvCxnSpPr>
          <p:spPr>
            <a:xfrm flipH="1">
              <a:off x="2323218" y="5648521"/>
              <a:ext cx="601200"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916389" y="5648520"/>
              <a:ext cx="553" cy="2170408"/>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334721" y="5365256"/>
              <a:ext cx="0" cy="283265"/>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2756804" y="7808762"/>
              <a:ext cx="159585"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grpSp>
        <p:nvGrpSpPr>
          <p:cNvPr id="72" name="グループ化 71"/>
          <p:cNvGrpSpPr/>
          <p:nvPr/>
        </p:nvGrpSpPr>
        <p:grpSpPr>
          <a:xfrm>
            <a:off x="4363201" y="5711468"/>
            <a:ext cx="2286003" cy="1513224"/>
            <a:chOff x="2329005" y="5365256"/>
            <a:chExt cx="1232479" cy="1513224"/>
          </a:xfrm>
        </p:grpSpPr>
        <p:cxnSp>
          <p:nvCxnSpPr>
            <p:cNvPr id="73" name="直線コネクタ 72"/>
            <p:cNvCxnSpPr/>
            <p:nvPr/>
          </p:nvCxnSpPr>
          <p:spPr>
            <a:xfrm flipH="1">
              <a:off x="2329005" y="5725257"/>
              <a:ext cx="1232478"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557785" y="5723998"/>
              <a:ext cx="0" cy="1154482"/>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334721" y="5365256"/>
              <a:ext cx="0" cy="36000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3515542" y="6872752"/>
              <a:ext cx="45942"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5191201" y="5717572"/>
            <a:ext cx="1587599" cy="2087384"/>
            <a:chOff x="2330268" y="5365256"/>
            <a:chExt cx="592521" cy="2083552"/>
          </a:xfrm>
        </p:grpSpPr>
        <p:cxnSp>
          <p:nvCxnSpPr>
            <p:cNvPr id="78" name="直線コネクタ 77"/>
            <p:cNvCxnSpPr/>
            <p:nvPr/>
          </p:nvCxnSpPr>
          <p:spPr>
            <a:xfrm flipH="1">
              <a:off x="2330268" y="5648521"/>
              <a:ext cx="592521"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916389" y="5648519"/>
              <a:ext cx="0" cy="1800289"/>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34721" y="5365256"/>
              <a:ext cx="0" cy="283265"/>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2835848" y="7438707"/>
              <a:ext cx="79490" cy="96"/>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grpSp>
        <p:nvGrpSpPr>
          <p:cNvPr id="87" name="グループ化 86"/>
          <p:cNvGrpSpPr/>
          <p:nvPr/>
        </p:nvGrpSpPr>
        <p:grpSpPr>
          <a:xfrm>
            <a:off x="5997600" y="5706703"/>
            <a:ext cx="899993" cy="2674825"/>
            <a:chOff x="2324761" y="5365256"/>
            <a:chExt cx="601200" cy="2649910"/>
          </a:xfrm>
        </p:grpSpPr>
        <p:cxnSp>
          <p:nvCxnSpPr>
            <p:cNvPr id="88" name="直線コネクタ 87"/>
            <p:cNvCxnSpPr/>
            <p:nvPr/>
          </p:nvCxnSpPr>
          <p:spPr>
            <a:xfrm flipH="1">
              <a:off x="2324761" y="5595845"/>
              <a:ext cx="601200" cy="1"/>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916389" y="5579268"/>
              <a:ext cx="553" cy="2435898"/>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334721" y="5365256"/>
              <a:ext cx="0" cy="23059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2693540" y="8004773"/>
              <a:ext cx="222849" cy="32"/>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sp>
        <p:nvSpPr>
          <p:cNvPr id="4" name="フッター プレースホルダー 3"/>
          <p:cNvSpPr>
            <a:spLocks noGrp="1"/>
          </p:cNvSpPr>
          <p:nvPr>
            <p:ph type="ftr" sz="quarter" idx="11"/>
          </p:nvPr>
        </p:nvSpPr>
        <p:spPr/>
        <p:txBody>
          <a:bodyPr/>
          <a:lstStyle/>
          <a:p>
            <a:pPr>
              <a:defRPr/>
            </a:pPr>
            <a:r>
              <a:rPr lang="ja-JP" altLang="en-US" dirty="0"/>
              <a:t>　　　　　</a:t>
            </a:r>
            <a:r>
              <a:rPr lang="zh-TW" altLang="en-US" dirty="0" smtClean="0"/>
              <a:t>　</a:t>
            </a:r>
            <a:r>
              <a:rPr lang="ja-JP" altLang="en-US" dirty="0" smtClean="0"/>
              <a:t>名古屋</a:t>
            </a:r>
            <a:r>
              <a:rPr lang="zh-TW" altLang="en-US" dirty="0" smtClean="0"/>
              <a:t>法務局</a:t>
            </a:r>
            <a:endParaRPr lang="ja-JP" altLang="en-US" dirty="0"/>
          </a:p>
        </p:txBody>
      </p:sp>
      <p:sp>
        <p:nvSpPr>
          <p:cNvPr id="5" name="スライド番号プレースホルダー 4"/>
          <p:cNvSpPr>
            <a:spLocks noGrp="1"/>
          </p:cNvSpPr>
          <p:nvPr>
            <p:ph type="sldNum" sz="quarter" idx="12"/>
          </p:nvPr>
        </p:nvSpPr>
        <p:spPr/>
        <p:txBody>
          <a:bodyPr/>
          <a:lstStyle/>
          <a:p>
            <a:pPr>
              <a:defRPr/>
            </a:pPr>
            <a:fld id="{CE569786-6E62-4D59-8BCC-C1C0D5FABE53}" type="slidenum">
              <a:rPr lang="ja-JP" altLang="en-US" smtClean="0"/>
              <a:pPr>
                <a:defRPr/>
              </a:pPr>
              <a:t>8</a:t>
            </a:fld>
            <a:endParaRPr lang="ja-JP" altLang="en-US" dirty="0"/>
          </a:p>
        </p:txBody>
      </p:sp>
      <p:sp>
        <p:nvSpPr>
          <p:cNvPr id="15" name="角丸四角形 14"/>
          <p:cNvSpPr/>
          <p:nvPr/>
        </p:nvSpPr>
        <p:spPr>
          <a:xfrm>
            <a:off x="3946402" y="763712"/>
            <a:ext cx="2230510" cy="308400"/>
          </a:xfrm>
          <a:prstGeom prst="roundRect">
            <a:avLst>
              <a:gd name="adj" fmla="val 11964"/>
            </a:avLst>
          </a:prstGeom>
          <a:solidFill>
            <a:srgbClr val="F9AD6F"/>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72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４－２</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供託の原因たる事実</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946402" y="1344674"/>
            <a:ext cx="3209160" cy="1193714"/>
          </a:xfrm>
          <a:prstGeom prst="roundRect">
            <a:avLst>
              <a:gd name="adj" fmla="val 10408"/>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r>
              <a:rPr lang="ja-JP" altLang="en-US" sz="1100" b="1" dirty="0" smtClean="0">
                <a:solidFill>
                  <a:schemeClr val="tx1"/>
                </a:solidFill>
                <a:latin typeface="+mn-ea"/>
                <a:cs typeface="メイリオ" panose="020B0604030504040204" pitchFamily="50" charset="-128"/>
              </a:rPr>
              <a:t>４</a:t>
            </a:r>
            <a:r>
              <a:rPr lang="en-US" altLang="ja-JP" sz="1100" b="1" dirty="0" smtClean="0">
                <a:solidFill>
                  <a:schemeClr val="tx1"/>
                </a:solidFill>
                <a:latin typeface="+mn-ea"/>
                <a:cs typeface="メイリオ" panose="020B0604030504040204" pitchFamily="50" charset="-128"/>
              </a:rPr>
              <a:t>-</a:t>
            </a:r>
            <a:r>
              <a:rPr lang="ja-JP" altLang="en-US" sz="1100" b="1" dirty="0" smtClean="0">
                <a:solidFill>
                  <a:schemeClr val="tx1"/>
                </a:solidFill>
                <a:latin typeface="+mn-ea"/>
                <a:cs typeface="メイリオ" panose="020B0604030504040204" pitchFamily="50" charset="-128"/>
              </a:rPr>
              <a:t>２　（差押命令の表示）</a:t>
            </a:r>
            <a:endParaRPr lang="en-US" altLang="ja-JP" sz="1100" b="1" dirty="0" smtClean="0">
              <a:solidFill>
                <a:schemeClr val="tx1"/>
              </a:solidFill>
              <a:latin typeface="+mn-ea"/>
              <a:cs typeface="メイリオ" panose="020B0604030504040204" pitchFamily="50" charset="-128"/>
            </a:endParaRPr>
          </a:p>
          <a:p>
            <a:endParaRPr lang="en-US" altLang="ja-JP" sz="4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裁判所から送達された差押命令等の内容を入力します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送達</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された差押命令等を</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見ながら、誤り</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のないように入力してください</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u="sng" dirty="0" smtClean="0">
                <a:solidFill>
                  <a:schemeClr val="tx1"/>
                </a:solidFill>
                <a:latin typeface="+mn-ea"/>
                <a:cs typeface="メイリオ" panose="020B0604030504040204" pitchFamily="50" charset="-128"/>
              </a:rPr>
              <a:t>送達</a:t>
            </a:r>
            <a:r>
              <a:rPr lang="ja-JP" altLang="en-US" sz="900" u="sng" dirty="0">
                <a:solidFill>
                  <a:schemeClr val="tx1"/>
                </a:solidFill>
                <a:latin typeface="+mn-ea"/>
                <a:cs typeface="メイリオ" panose="020B0604030504040204" pitchFamily="50" charset="-128"/>
              </a:rPr>
              <a:t>された</a:t>
            </a:r>
            <a:r>
              <a:rPr lang="ja-JP" altLang="en-US" sz="900" b="1" u="sng" dirty="0">
                <a:solidFill>
                  <a:schemeClr val="tx1"/>
                </a:solidFill>
                <a:latin typeface="+mn-ea"/>
                <a:cs typeface="メイリオ" panose="020B0604030504040204" pitchFamily="50" charset="-128"/>
              </a:rPr>
              <a:t>差押命令等が複数ある場合</a:t>
            </a:r>
            <a:r>
              <a:rPr lang="ja-JP" altLang="en-US" sz="900" u="sng" dirty="0" smtClean="0">
                <a:solidFill>
                  <a:schemeClr val="tx1"/>
                </a:solidFill>
                <a:latin typeface="+mn-ea"/>
                <a:cs typeface="メイリオ" panose="020B0604030504040204" pitchFamily="50" charset="-128"/>
              </a:rPr>
              <a:t>は、</a:t>
            </a:r>
            <a:r>
              <a:rPr lang="ja-JP" altLang="en-US" sz="900" b="1" u="sng" dirty="0" smtClean="0">
                <a:solidFill>
                  <a:schemeClr val="tx1"/>
                </a:solidFill>
                <a:latin typeface="+mj-ea"/>
                <a:ea typeface="+mj-ea"/>
                <a:cs typeface="メイリオ" panose="020B0604030504040204" pitchFamily="50" charset="-128"/>
              </a:rPr>
              <a:t>全て</a:t>
            </a:r>
            <a:r>
              <a:rPr lang="ja-JP" altLang="en-US" sz="900" b="1" u="sng" dirty="0">
                <a:solidFill>
                  <a:schemeClr val="tx1"/>
                </a:solidFill>
                <a:latin typeface="+mj-ea"/>
                <a:ea typeface="+mj-ea"/>
                <a:cs typeface="メイリオ" panose="020B0604030504040204" pitchFamily="50" charset="-128"/>
              </a:rPr>
              <a:t>入力</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します</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52239" y="1493550"/>
            <a:ext cx="3384929" cy="1188814"/>
          </a:xfrm>
          <a:prstGeom prst="roundRect">
            <a:avLst>
              <a:gd name="adj" fmla="val 3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tlCol="0" anchor="t" anchorCtr="0"/>
          <a:lstStyle/>
          <a:p>
            <a:r>
              <a:rPr lang="ja-JP" altLang="en-US" sz="1200" b="1" dirty="0" smtClean="0">
                <a:solidFill>
                  <a:srgbClr val="FF0000"/>
                </a:solidFill>
              </a:rPr>
              <a:t>４</a:t>
            </a:r>
            <a:r>
              <a:rPr lang="en-US" altLang="ja-JP" sz="1200" b="1" dirty="0" smtClean="0">
                <a:solidFill>
                  <a:srgbClr val="FF0000"/>
                </a:solidFill>
              </a:rPr>
              <a:t>-</a:t>
            </a:r>
            <a:r>
              <a:rPr lang="ja-JP" altLang="en-US" sz="1200" b="1" dirty="0" smtClean="0">
                <a:solidFill>
                  <a:srgbClr val="FF0000"/>
                </a:solidFill>
              </a:rPr>
              <a:t>２</a:t>
            </a:r>
            <a:endParaRPr kumimoji="1" lang="ja-JP" altLang="en-US" sz="1200" b="1" dirty="0">
              <a:solidFill>
                <a:srgbClr val="FF0000"/>
              </a:solidFill>
            </a:endParaRPr>
          </a:p>
        </p:txBody>
      </p:sp>
      <p:sp>
        <p:nvSpPr>
          <p:cNvPr id="29" name="角丸四角形 28"/>
          <p:cNvSpPr/>
          <p:nvPr/>
        </p:nvSpPr>
        <p:spPr>
          <a:xfrm>
            <a:off x="687485" y="6163062"/>
            <a:ext cx="2783359" cy="611296"/>
          </a:xfrm>
          <a:prstGeom prst="roundRect">
            <a:avLst>
              <a:gd name="adj" fmla="val 15602"/>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事件の表示</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差押命令等の表書きに記載されている裁判所名及び事件番号を入力してください。</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0" name="角丸四角形 29"/>
          <p:cNvSpPr/>
          <p:nvPr/>
        </p:nvSpPr>
        <p:spPr>
          <a:xfrm>
            <a:off x="3780631" y="6163062"/>
            <a:ext cx="2783359" cy="767838"/>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第三債務者</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差押命令等の当事者目録に記載されている第三債務者を入力しますが、</a:t>
            </a:r>
            <a:r>
              <a:rPr lang="ja-JP" altLang="en-US" sz="900" b="1" u="sng" dirty="0" smtClean="0">
                <a:solidFill>
                  <a:schemeClr val="tx1"/>
                </a:solidFill>
                <a:latin typeface="+mn-ea"/>
                <a:cs typeface="メイリオ" panose="020B0604030504040204" pitchFamily="50" charset="-128"/>
              </a:rPr>
              <a:t>「供託者」とのみ入力</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することで差し支えありません。</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1" name="角丸四角形 30"/>
          <p:cNvSpPr/>
          <p:nvPr/>
        </p:nvSpPr>
        <p:spPr>
          <a:xfrm>
            <a:off x="3780631" y="7507028"/>
            <a:ext cx="2783359" cy="576000"/>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差押債権額</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差押命令等の差押債権目録に記載されている差押債権額を入力してください。</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2" name="角丸四角形 31"/>
          <p:cNvSpPr/>
          <p:nvPr/>
        </p:nvSpPr>
        <p:spPr>
          <a:xfrm>
            <a:off x="3780631" y="6930964"/>
            <a:ext cx="2783359" cy="576000"/>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債権額</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差押命令等の請求債権目録に記載されている債権額を入力してください。</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3" name="角丸四角形 32"/>
          <p:cNvSpPr/>
          <p:nvPr/>
        </p:nvSpPr>
        <p:spPr>
          <a:xfrm>
            <a:off x="3780631" y="8083028"/>
            <a:ext cx="2783359" cy="576000"/>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送達年月日</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9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差押命令等が第三債務者（供託者）に届いた年月日を入力してください。</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4" name="角丸四角形 33"/>
          <p:cNvSpPr/>
          <p:nvPr/>
        </p:nvSpPr>
        <p:spPr>
          <a:xfrm>
            <a:off x="687485" y="6774358"/>
            <a:ext cx="2783359" cy="1108408"/>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債権者</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差押命令等の当事者目録に記載されている債権者の住所氏名を入力してください。</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債権者が法人の場合は法人名及び所在地を入力してください。</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（代表者の入力は不要です</a:t>
            </a:r>
            <a:r>
              <a:rPr lang="ja-JP" altLang="en-US" sz="90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5" name="角丸四角形 34"/>
          <p:cNvSpPr/>
          <p:nvPr/>
        </p:nvSpPr>
        <p:spPr>
          <a:xfrm>
            <a:off x="681447" y="7882766"/>
            <a:ext cx="2783359" cy="776262"/>
          </a:xfrm>
          <a:prstGeom prst="roundRect">
            <a:avLst>
              <a:gd name="adj" fmla="val 11964"/>
            </a:avLst>
          </a:prstGeom>
          <a:solidFill>
            <a:schemeClr val="bg1"/>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t" anchorCtr="0"/>
          <a:lstStyle/>
          <a:p>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債務者</a:t>
            </a:r>
            <a:r>
              <a:rPr lang="en-US" altLang="ja-JP" sz="900" b="1"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差押命令等の当事者目録に記載されている債務者を入力してください。</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9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900" b="1" u="sng" dirty="0" smtClean="0">
                <a:solidFill>
                  <a:schemeClr val="tx1"/>
                </a:solidFill>
                <a:latin typeface="+mn-ea"/>
                <a:cs typeface="メイリオ" panose="020B0604030504040204" pitchFamily="50" charset="-128"/>
              </a:rPr>
              <a:t>氏名のみの入力</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で差し支えありません。</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36" name="直線矢印コネクタ 35"/>
          <p:cNvCxnSpPr/>
          <p:nvPr/>
        </p:nvCxnSpPr>
        <p:spPr>
          <a:xfrm>
            <a:off x="1908423" y="2682364"/>
            <a:ext cx="0" cy="936104"/>
          </a:xfrm>
          <a:prstGeom prst="straightConnector1">
            <a:avLst/>
          </a:prstGeom>
          <a:ln w="76200">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900311" y="3356858"/>
            <a:ext cx="1224136" cy="261610"/>
          </a:xfrm>
          <a:prstGeom prst="rect">
            <a:avLst/>
          </a:prstGeom>
          <a:noFill/>
        </p:spPr>
        <p:txBody>
          <a:bodyPr wrap="square" rtlCol="0">
            <a:spAutoFit/>
          </a:bodyPr>
          <a:lstStyle/>
          <a:p>
            <a:r>
              <a:rPr kumimoji="1" lang="en-US" altLang="ja-JP" sz="1100" dirty="0" smtClean="0"/>
              <a:t>&lt;</a:t>
            </a:r>
            <a:r>
              <a:rPr kumimoji="1" lang="ja-JP" altLang="en-US" sz="1100" dirty="0" smtClean="0"/>
              <a:t>拡大画面</a:t>
            </a:r>
            <a:r>
              <a:rPr lang="en-US" altLang="ja-JP" sz="1100" dirty="0"/>
              <a:t>&gt;</a:t>
            </a:r>
            <a:endParaRPr kumimoji="1" lang="ja-JP" altLang="en-US" sz="1100" dirty="0"/>
          </a:p>
        </p:txBody>
      </p:sp>
      <p:grpSp>
        <p:nvGrpSpPr>
          <p:cNvPr id="8" name="グループ化 7"/>
          <p:cNvGrpSpPr/>
          <p:nvPr/>
        </p:nvGrpSpPr>
        <p:grpSpPr>
          <a:xfrm>
            <a:off x="925996" y="3618468"/>
            <a:ext cx="5590939" cy="2096103"/>
            <a:chOff x="841698" y="3258468"/>
            <a:chExt cx="5590939" cy="2096103"/>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 b="1094"/>
            <a:stretch/>
          </p:blipFill>
          <p:spPr>
            <a:xfrm>
              <a:off x="841698" y="3258468"/>
              <a:ext cx="5590939" cy="2095790"/>
            </a:xfrm>
            <a:prstGeom prst="rect">
              <a:avLst/>
            </a:prstGeom>
          </p:spPr>
        </p:pic>
        <p:sp>
          <p:nvSpPr>
            <p:cNvPr id="37" name="正方形/長方形 36"/>
            <p:cNvSpPr/>
            <p:nvPr/>
          </p:nvSpPr>
          <p:spPr>
            <a:xfrm>
              <a:off x="862653" y="3276569"/>
              <a:ext cx="104577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08423" y="3276569"/>
              <a:ext cx="68400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592424" y="3276882"/>
              <a:ext cx="648072"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40496" y="3276569"/>
              <a:ext cx="67320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913696" y="3276569"/>
              <a:ext cx="70920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4622895" y="3276569"/>
              <a:ext cx="86400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86895" y="3276693"/>
              <a:ext cx="936000" cy="2077689"/>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4"/>
          <a:stretch>
            <a:fillRect/>
          </a:stretch>
        </p:blipFill>
        <p:spPr>
          <a:xfrm>
            <a:off x="959209" y="4227162"/>
            <a:ext cx="897664" cy="183394"/>
          </a:xfrm>
          <a:prstGeom prst="rect">
            <a:avLst/>
          </a:prstGeom>
        </p:spPr>
      </p:pic>
      <p:pic>
        <p:nvPicPr>
          <p:cNvPr id="55" name="図 54"/>
          <p:cNvPicPr>
            <a:picLocks noChangeAspect="1"/>
          </p:cNvPicPr>
          <p:nvPr/>
        </p:nvPicPr>
        <p:blipFill>
          <a:blip r:embed="rId4"/>
          <a:stretch>
            <a:fillRect/>
          </a:stretch>
        </p:blipFill>
        <p:spPr>
          <a:xfrm>
            <a:off x="959209" y="5160452"/>
            <a:ext cx="897664" cy="183394"/>
          </a:xfrm>
          <a:prstGeom prst="rect">
            <a:avLst/>
          </a:prstGeom>
        </p:spPr>
      </p:pic>
      <p:pic>
        <p:nvPicPr>
          <p:cNvPr id="56" name="図 55"/>
          <p:cNvPicPr>
            <a:picLocks noChangeAspect="1"/>
          </p:cNvPicPr>
          <p:nvPr/>
        </p:nvPicPr>
        <p:blipFill>
          <a:blip r:embed="rId4"/>
          <a:stretch>
            <a:fillRect/>
          </a:stretch>
        </p:blipFill>
        <p:spPr>
          <a:xfrm>
            <a:off x="5602439" y="4054286"/>
            <a:ext cx="897664" cy="183394"/>
          </a:xfrm>
          <a:prstGeom prst="rect">
            <a:avLst/>
          </a:prstGeom>
        </p:spPr>
      </p:pic>
      <p:pic>
        <p:nvPicPr>
          <p:cNvPr id="57" name="図 56"/>
          <p:cNvPicPr>
            <a:picLocks noChangeAspect="1"/>
          </p:cNvPicPr>
          <p:nvPr/>
        </p:nvPicPr>
        <p:blipFill>
          <a:blip r:embed="rId4"/>
          <a:stretch>
            <a:fillRect/>
          </a:stretch>
        </p:blipFill>
        <p:spPr>
          <a:xfrm>
            <a:off x="5590032" y="4983269"/>
            <a:ext cx="897664" cy="183394"/>
          </a:xfrm>
          <a:prstGeom prst="rect">
            <a:avLst/>
          </a:prstGeom>
        </p:spPr>
      </p:pic>
      <p:pic>
        <p:nvPicPr>
          <p:cNvPr id="64" name="図 63"/>
          <p:cNvPicPr>
            <a:picLocks noChangeAspect="1"/>
          </p:cNvPicPr>
          <p:nvPr/>
        </p:nvPicPr>
        <p:blipFill>
          <a:blip r:embed="rId4"/>
          <a:stretch>
            <a:fillRect/>
          </a:stretch>
        </p:blipFill>
        <p:spPr>
          <a:xfrm>
            <a:off x="828303" y="1890316"/>
            <a:ext cx="450360" cy="92009"/>
          </a:xfrm>
          <a:prstGeom prst="rect">
            <a:avLst/>
          </a:prstGeom>
        </p:spPr>
      </p:pic>
      <p:pic>
        <p:nvPicPr>
          <p:cNvPr id="65" name="図 64"/>
          <p:cNvPicPr>
            <a:picLocks noChangeAspect="1"/>
          </p:cNvPicPr>
          <p:nvPr/>
        </p:nvPicPr>
        <p:blipFill>
          <a:blip r:embed="rId4"/>
          <a:stretch>
            <a:fillRect/>
          </a:stretch>
        </p:blipFill>
        <p:spPr>
          <a:xfrm>
            <a:off x="828303" y="2355757"/>
            <a:ext cx="450360" cy="92009"/>
          </a:xfrm>
          <a:prstGeom prst="rect">
            <a:avLst/>
          </a:prstGeom>
        </p:spPr>
      </p:pic>
      <p:pic>
        <p:nvPicPr>
          <p:cNvPr id="66" name="図 65"/>
          <p:cNvPicPr>
            <a:picLocks noChangeAspect="1"/>
          </p:cNvPicPr>
          <p:nvPr/>
        </p:nvPicPr>
        <p:blipFill>
          <a:blip r:embed="rId4"/>
          <a:stretch>
            <a:fillRect/>
          </a:stretch>
        </p:blipFill>
        <p:spPr>
          <a:xfrm>
            <a:off x="3132391" y="2271750"/>
            <a:ext cx="435427" cy="92522"/>
          </a:xfrm>
          <a:prstGeom prst="rect">
            <a:avLst/>
          </a:prstGeom>
        </p:spPr>
      </p:pic>
      <p:pic>
        <p:nvPicPr>
          <p:cNvPr id="67" name="図 66"/>
          <p:cNvPicPr>
            <a:picLocks noChangeAspect="1"/>
          </p:cNvPicPr>
          <p:nvPr/>
        </p:nvPicPr>
        <p:blipFill>
          <a:blip r:embed="rId4"/>
          <a:stretch>
            <a:fillRect/>
          </a:stretch>
        </p:blipFill>
        <p:spPr>
          <a:xfrm>
            <a:off x="3136806" y="1809488"/>
            <a:ext cx="435427" cy="92522"/>
          </a:xfrm>
          <a:prstGeom prst="rect">
            <a:avLst/>
          </a:prstGeom>
        </p:spPr>
      </p:pic>
      <p:sp>
        <p:nvSpPr>
          <p:cNvPr id="68" name="正方形/長方形 67"/>
          <p:cNvSpPr/>
          <p:nvPr/>
        </p:nvSpPr>
        <p:spPr>
          <a:xfrm>
            <a:off x="797821" y="944219"/>
            <a:ext cx="2134224" cy="524462"/>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400" dirty="0">
                <a:solidFill>
                  <a:schemeClr val="tx1"/>
                </a:solidFill>
                <a:latin typeface="HG丸ｺﾞｼｯｸM-PRO" panose="020F0600000000000000" pitchFamily="50" charset="-128"/>
                <a:ea typeface="HG丸ｺﾞｼｯｸM-PRO" panose="020F0600000000000000" pitchFamily="50" charset="-128"/>
              </a:rPr>
              <a:t>供託者は、　　　　に対して令和　　年　　月分の給与（支給日令和　　年　　月　　日、支給場所　　）金　　円を支払うべき債務を負っているところ、同人の供託者に対する給与債権について給与支給額から法定控除額を控除した残額の４分の１（ただし、同残額の４分の３に相当する額が３３万円を超えるときは、その超過額）を　　差し押さえる旨の下記　差押命令が相次いで送達されたので、給与支給額から法定控除額　　円を控除した額の４分の１（ただし、控除した残額が４４万円を超えるときは、同残額から３３万円を控除した額）に相当する金　　円を供託する。</a:t>
            </a:r>
          </a:p>
        </p:txBody>
      </p:sp>
    </p:spTree>
    <p:extLst>
      <p:ext uri="{BB962C8B-B14F-4D97-AF65-F5344CB8AC3E}">
        <p14:creationId xmlns:p14="http://schemas.microsoft.com/office/powerpoint/2010/main" val="271280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6052</Words>
  <PresentationFormat>ユーザー設定</PresentationFormat>
  <Paragraphs>583</Paragraphs>
  <Slides>18</Slides>
  <Notes>1</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18</vt:i4>
      </vt:variant>
    </vt:vector>
  </HeadingPairs>
  <TitlesOfParts>
    <vt:vector size="35" baseType="lpstr">
      <vt:lpstr>ＤＦ特太ゴシック体</vt:lpstr>
      <vt:lpstr>ＤＦ平成ゴシック体W5</vt:lpstr>
      <vt:lpstr>ＤＨＰ平成ゴシックW5</vt:lpstr>
      <vt:lpstr>HGP創英角ｺﾞｼｯｸUB</vt:lpstr>
      <vt:lpstr>HGS創英角ﾎﾟｯﾌﾟ体</vt:lpstr>
      <vt:lpstr>HG丸ｺﾞｼｯｸM-PRO</vt:lpstr>
      <vt:lpstr>HG創英角ｺﾞｼｯｸUB</vt:lpstr>
      <vt:lpstr>HG創英角ﾎﾟｯﾌﾟ体</vt:lpstr>
      <vt:lpstr>Miriam</vt:lpstr>
      <vt:lpstr>ＭＳ Ｐゴシック</vt:lpstr>
      <vt:lpstr>ＭＳ ゴシック</vt:lpstr>
      <vt:lpstr>メイリオ</vt:lpstr>
      <vt:lpstr>Arial</vt:lpstr>
      <vt:lpstr>Calibri</vt:lpstr>
      <vt:lpstr>Office ​​テーマ</vt:lpstr>
      <vt:lpstr>1_Office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MEMO</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