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102" r:id="rId1"/>
    <p:sldMasterId id="2147484114" r:id="rId2"/>
  </p:sldMasterIdLst>
  <p:notesMasterIdLst>
    <p:notesMasterId r:id="rId17"/>
  </p:notesMasterIdLst>
  <p:handoutMasterIdLst>
    <p:handoutMasterId r:id="rId18"/>
  </p:handoutMasterIdLst>
  <p:sldIdLst>
    <p:sldId id="283" r:id="rId3"/>
    <p:sldId id="278" r:id="rId4"/>
    <p:sldId id="279" r:id="rId5"/>
    <p:sldId id="280" r:id="rId6"/>
    <p:sldId id="281" r:id="rId7"/>
    <p:sldId id="282" r:id="rId8"/>
    <p:sldId id="260" r:id="rId9"/>
    <p:sldId id="262" r:id="rId10"/>
    <p:sldId id="264" r:id="rId11"/>
    <p:sldId id="265" r:id="rId12"/>
    <p:sldId id="269" r:id="rId13"/>
    <p:sldId id="268" r:id="rId14"/>
    <p:sldId id="267" r:id="rId15"/>
    <p:sldId id="270" r:id="rId16"/>
  </p:sldIdLst>
  <p:sldSz cx="7561263" cy="10693400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97822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95644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493467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9912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489110" algn="l" defTabSz="995644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986932" algn="l" defTabSz="995644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484753" algn="l" defTabSz="995644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982576" algn="l" defTabSz="995644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CC"/>
    <a:srgbClr val="A2DC44"/>
    <a:srgbClr val="66FF33"/>
    <a:srgbClr val="0000FF"/>
    <a:srgbClr val="FDEADA"/>
    <a:srgbClr val="FF00FF"/>
    <a:srgbClr val="FFFF99"/>
    <a:srgbClr val="FFCD2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936" autoAdjust="0"/>
  </p:normalViewPr>
  <p:slideViewPr>
    <p:cSldViewPr>
      <p:cViewPr varScale="1">
        <p:scale>
          <a:sx n="47" d="100"/>
          <a:sy n="47" d="100"/>
        </p:scale>
        <p:origin x="2304" y="66"/>
      </p:cViewPr>
      <p:guideLst>
        <p:guide orient="horz" pos="3369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notesMasters/notesMaster1.xml" Type="http://schemas.openxmlformats.org/officeDocument/2006/relationships/notesMaster"/><Relationship Id="rId18" Target="handoutMasters/handoutMaster1.xml" Type="http://schemas.openxmlformats.org/officeDocument/2006/relationships/handoutMaster"/><Relationship Id="rId19" Target="presProps.xml" Type="http://schemas.openxmlformats.org/officeDocument/2006/relationships/presProps"/><Relationship Id="rId2" Target="slideMasters/slideMaster2.xml" Type="http://schemas.openxmlformats.org/officeDocument/2006/relationships/slideMaster"/><Relationship Id="rId20" Target="viewProps.xml" Type="http://schemas.openxmlformats.org/officeDocument/2006/relationships/viewProps"/><Relationship Id="rId21" Target="theme/theme1.xml" Type="http://schemas.openxmlformats.org/officeDocument/2006/relationships/theme"/><Relationship Id="rId22" Target="tableStyles.xml" Type="http://schemas.openxmlformats.org/officeDocument/2006/relationships/tableStyles"/><Relationship Id="rId3" Target="slides/slide1.xml" Type="http://schemas.openxmlformats.org/officeDocument/2006/relationships/slide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drawings/_rels/vmlDrawing1.vml.rels><?xml version="1.0" encoding="UTF-8" standalone="yes"?><Relationships xmlns="http://schemas.openxmlformats.org/package/2006/relationships"><Relationship Id="rId1" Target="../media/image37.emf" Type="http://schemas.openxmlformats.org/officeDocument/2006/relationships/imag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8"/>
            <a:ext cx="2946247" cy="496731"/>
          </a:xfrm>
          <a:prstGeom prst="rect">
            <a:avLst/>
          </a:prstGeom>
        </p:spPr>
        <p:txBody>
          <a:bodyPr vert="horz" lIns="92073" tIns="46036" rIns="92073" bIns="4603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827" y="8"/>
            <a:ext cx="2946246" cy="496731"/>
          </a:xfrm>
          <a:prstGeom prst="rect">
            <a:avLst/>
          </a:prstGeom>
        </p:spPr>
        <p:txBody>
          <a:bodyPr vert="horz" lIns="92073" tIns="46036" rIns="92073" bIns="46036" rtlCol="0"/>
          <a:lstStyle>
            <a:lvl1pPr algn="r">
              <a:defRPr sz="1200"/>
            </a:lvl1pPr>
          </a:lstStyle>
          <a:p>
            <a:fld id="{D8309668-E1CC-42B0-B2C9-CEE052158603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428315"/>
            <a:ext cx="2946247" cy="496731"/>
          </a:xfrm>
          <a:prstGeom prst="rect">
            <a:avLst/>
          </a:prstGeom>
        </p:spPr>
        <p:txBody>
          <a:bodyPr vert="horz" lIns="92073" tIns="46036" rIns="92073" bIns="4603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827" y="9428315"/>
            <a:ext cx="2946246" cy="496731"/>
          </a:xfrm>
          <a:prstGeom prst="rect">
            <a:avLst/>
          </a:prstGeom>
        </p:spPr>
        <p:txBody>
          <a:bodyPr vert="horz" lIns="92073" tIns="46036" rIns="92073" bIns="46036" rtlCol="0" anchor="b"/>
          <a:lstStyle>
            <a:lvl1pPr algn="r">
              <a:defRPr sz="1200"/>
            </a:lvl1pPr>
          </a:lstStyle>
          <a:p>
            <a:fld id="{F5DCB3BA-3029-41CE-95B1-CF9099FDE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829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0" y="14"/>
            <a:ext cx="2946247" cy="496731"/>
          </a:xfrm>
          <a:prstGeom prst="rect">
            <a:avLst/>
          </a:prstGeom>
        </p:spPr>
        <p:txBody>
          <a:bodyPr vert="horz" lIns="91970" tIns="45985" rIns="91970" bIns="4598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827" y="14"/>
            <a:ext cx="2946246" cy="496731"/>
          </a:xfrm>
          <a:prstGeom prst="rect">
            <a:avLst/>
          </a:prstGeom>
        </p:spPr>
        <p:txBody>
          <a:bodyPr vert="horz" lIns="91970" tIns="45985" rIns="91970" bIns="45985" rtlCol="0"/>
          <a:lstStyle>
            <a:lvl1pPr algn="r">
              <a:defRPr sz="1200"/>
            </a:lvl1pPr>
          </a:lstStyle>
          <a:p>
            <a:fld id="{CC56C9BF-F9F2-410C-9CC8-0208B917FC68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0" tIns="45985" rIns="91970" bIns="4598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296" y="4714957"/>
            <a:ext cx="5439102" cy="4467386"/>
          </a:xfrm>
          <a:prstGeom prst="rect">
            <a:avLst/>
          </a:prstGeom>
        </p:spPr>
        <p:txBody>
          <a:bodyPr vert="horz" lIns="91970" tIns="45985" rIns="91970" bIns="4598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0" y="9428315"/>
            <a:ext cx="2946247" cy="496731"/>
          </a:xfrm>
          <a:prstGeom prst="rect">
            <a:avLst/>
          </a:prstGeom>
        </p:spPr>
        <p:txBody>
          <a:bodyPr vert="horz" lIns="91970" tIns="45985" rIns="91970" bIns="4598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827" y="9428315"/>
            <a:ext cx="2946246" cy="496731"/>
          </a:xfrm>
          <a:prstGeom prst="rect">
            <a:avLst/>
          </a:prstGeom>
        </p:spPr>
        <p:txBody>
          <a:bodyPr vert="horz" lIns="91970" tIns="45985" rIns="91970" bIns="45985" rtlCol="0" anchor="b"/>
          <a:lstStyle>
            <a:lvl1pPr algn="r">
              <a:defRPr sz="1200"/>
            </a:lvl1pPr>
          </a:lstStyle>
          <a:p>
            <a:fld id="{4978530B-BAB0-48A1-AC2E-C09632B112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7093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9564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497822" algn="l" defTabSz="99564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95644" algn="l" defTabSz="99564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93467" algn="l" defTabSz="99564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91288" algn="l" defTabSz="99564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489110" algn="l" defTabSz="99564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86932" algn="l" defTabSz="99564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84753" algn="l" defTabSz="99564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982576" algn="l" defTabSz="99564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087438"/>
            <a:ext cx="3841750" cy="54356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39396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5C8F45-B1F9-4442-8EC7-E3009F9D791D}" type="datetime1">
              <a:rPr lang="ja-JP" altLang="en-US" smtClean="0"/>
              <a:t>2024/12/16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岐阜地方法務局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5B7ED-FBDE-40A1-AE36-F208ABC545B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692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03EAD5-386A-4092-9882-27F0DBDABBBE}" type="datetime1">
              <a:rPr lang="ja-JP" altLang="en-US" smtClean="0"/>
              <a:t>2024/12/16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岐阜地方法務局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8108E-E798-4F9D-9196-181B735290A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132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1916" y="428234"/>
            <a:ext cx="1701284" cy="912404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064" y="428234"/>
            <a:ext cx="4977831" cy="912404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4F0C00-EAB4-4383-9EB3-4B33069B87A8}" type="datetime1">
              <a:rPr lang="ja-JP" altLang="en-US" smtClean="0"/>
              <a:t>2024/12/16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岐阜地方法務局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8108E-E798-4F9D-9196-181B735290A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076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2756D9-5CF3-4D39-9AE5-C1A9FDE1ECD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004767" y="10124075"/>
            <a:ext cx="2394400" cy="569325"/>
          </a:xfrm>
        </p:spPr>
        <p:txBody>
          <a:bodyPr/>
          <a:lstStyle>
            <a:lvl1pPr>
              <a:defRPr sz="1600">
                <a:latin typeface="HGｺﾞｼｯｸE" panose="020B0909000000000000" pitchFamily="49" charset="-128"/>
                <a:ea typeface="HGｺﾞｼｯｸE" panose="020B0909000000000000" pitchFamily="49" charset="-128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/>
                </a:solidFill>
              </a:rPr>
              <a:t>岐阜地方法務局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prstClr val="black"/>
                </a:solidFill>
              </a:rPr>
              <a:t>－</a:t>
            </a:r>
            <a:r>
              <a:rPr lang="en-US" altLang="ja-JP" dirty="0" smtClean="0">
                <a:solidFill>
                  <a:prstClr val="black"/>
                </a:solidFill>
              </a:rPr>
              <a:t> </a:t>
            </a:r>
            <a:fld id="{FBA8108E-E798-4F9D-9196-181B735290A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ja-JP" altLang="en-US" dirty="0" smtClean="0">
                <a:solidFill>
                  <a:prstClr val="black"/>
                </a:solidFill>
              </a:rPr>
              <a:t> －</a:t>
            </a:r>
          </a:p>
        </p:txBody>
      </p:sp>
    </p:spTree>
    <p:extLst>
      <p:ext uri="{BB962C8B-B14F-4D97-AF65-F5344CB8AC3E}">
        <p14:creationId xmlns:p14="http://schemas.microsoft.com/office/powerpoint/2010/main" val="74642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381AA8-199E-487A-9302-FC22B2055E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004767" y="10117278"/>
            <a:ext cx="2394400" cy="569325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prstClr val="black"/>
                </a:solidFill>
              </a:rPr>
              <a:t>岐阜地方法務局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solidFill>
                  <a:prstClr val="black"/>
                </a:solidFill>
              </a:rPr>
              <a:t>－</a:t>
            </a:r>
            <a:r>
              <a:rPr lang="en-US" altLang="ja-JP" dirty="0" smtClean="0">
                <a:solidFill>
                  <a:prstClr val="black"/>
                </a:solidFill>
              </a:rPr>
              <a:t> </a:t>
            </a:r>
            <a:fld id="{FBA8108E-E798-4F9D-9196-181B735290A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ja-JP" altLang="en-US" dirty="0" smtClean="0">
                <a:solidFill>
                  <a:prstClr val="black"/>
                </a:solidFill>
              </a:rPr>
              <a:t> －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6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/楕円 6"/>
          <p:cNvSpPr/>
          <p:nvPr userDrawn="1"/>
        </p:nvSpPr>
        <p:spPr>
          <a:xfrm>
            <a:off x="6856077" y="10043992"/>
            <a:ext cx="432048" cy="4320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DE90D-A9EF-48F5-9E6F-E000FD9EF570}" type="datetime1">
              <a:rPr lang="ja-JP" altLang="en-US" smtClean="0"/>
              <a:t>2024/12/16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004767" y="10124075"/>
            <a:ext cx="2394400" cy="5693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r>
              <a:rPr lang="zh-TW" altLang="en-US" dirty="0" smtClean="0"/>
              <a:t>岐阜地方法務局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192800" y="9955212"/>
            <a:ext cx="1764295" cy="569325"/>
          </a:xfrm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</a:lstStyle>
          <a:p>
            <a:pPr>
              <a:defRPr/>
            </a:pPr>
            <a:fld id="{CE569786-6E62-4D59-8BCC-C1C0D5FABE53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772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CCC96-E014-475B-B2D6-B3F2596AC041}" type="datetime1">
              <a:rPr lang="ja-JP" altLang="en-US" smtClean="0"/>
              <a:t>2024/12/16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岐阜地方法務局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4157D-CF5D-4C19-B733-172C054C1C1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872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8063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43642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3B801-9115-418E-A13E-F4DBC9C78075}" type="datetime1">
              <a:rPr lang="ja-JP" altLang="en-US" smtClean="0"/>
              <a:t>2024/12/16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岐阜地方法務局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E1592-057C-4E54-A337-80C56CF2394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35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8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8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538E5-315A-43F3-8237-FFCF2113D80C}" type="datetime1">
              <a:rPr lang="ja-JP" altLang="en-US" smtClean="0"/>
              <a:t>2024/12/16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岐阜地方法務局</a:t>
            </a: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E4B0-1332-4156-89EE-34ABA6C2536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558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83C26-52F4-4D47-8218-126401BB7BAE}" type="datetime1">
              <a:rPr lang="ja-JP" altLang="en-US" smtClean="0"/>
              <a:t>2024/12/16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岐阜地方法務局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E61C5-A2CB-46A9-8F23-F148C0A2986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527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B18C77-9733-4C65-ABEF-7FAB007C75A0}" type="datetime1">
              <a:rPr lang="ja-JP" altLang="en-US" smtClean="0"/>
              <a:t>2024/12/16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岐阜地方法務局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D04B5-17CE-452B-B7AF-5AEC4F285A3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3435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5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4" y="425758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5" y="2237696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8487E-DD1C-4E29-A062-18F943AC20AC}" type="datetime1">
              <a:rPr lang="ja-JP" altLang="en-US" smtClean="0"/>
              <a:t>2024/12/16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岐阜地方法務局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8108E-E798-4F9D-9196-181B735290A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201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1DC4FA-5590-491D-9590-AF088A25E85E}" type="datetime1">
              <a:rPr lang="ja-JP" altLang="en-US" smtClean="0"/>
              <a:t>2024/12/16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岐阜地方法務局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44532-5A0F-4CE2-841A-ABB81E9AD43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952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slideLayouts/slideLayout13.xml" Type="http://schemas.openxmlformats.org/officeDocument/2006/relationships/slideLayout"/><Relationship Id="rId3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5E4D4B-7923-4425-83AE-D18F098C0229}" type="datetime1">
              <a:rPr lang="ja-JP" altLang="en-US" smtClean="0"/>
              <a:t>2024/12/16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岐阜地方法務局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A8108E-E798-4F9D-9196-181B735290A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020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81733E-9F53-4921-877E-4133F648FC2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004767" y="10124075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r>
              <a:rPr lang="zh-TW" altLang="en-US" dirty="0" smtClean="0">
                <a:solidFill>
                  <a:prstClr val="black"/>
                </a:solidFill>
              </a:rPr>
              <a:t>岐阜地方法務局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844527" y="10099228"/>
            <a:ext cx="1872208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</a:lstStyle>
          <a:p>
            <a:pPr>
              <a:defRPr/>
            </a:pPr>
            <a:r>
              <a:rPr lang="ja-JP" altLang="en-US" dirty="0" smtClean="0">
                <a:solidFill>
                  <a:prstClr val="black"/>
                </a:solidFill>
              </a:rPr>
              <a:t>－</a:t>
            </a:r>
            <a:r>
              <a:rPr lang="en-US" altLang="ja-JP" dirty="0" smtClean="0">
                <a:solidFill>
                  <a:prstClr val="black"/>
                </a:solidFill>
              </a:rPr>
              <a:t> </a:t>
            </a:r>
            <a:fld id="{FBA8108E-E798-4F9D-9196-181B735290A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ja-JP" altLang="en-US" dirty="0" smtClean="0">
                <a:solidFill>
                  <a:prstClr val="black"/>
                </a:solidFill>
              </a:rPr>
              <a:t> －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3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8.png" Type="http://schemas.openxmlformats.org/officeDocument/2006/relationships/image"/><Relationship Id="rId11" Target="../media/image9.emf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jpe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drawings/vmlDrawing1.vml" Type="http://schemas.openxmlformats.org/officeDocument/2006/relationships/vmlDrawing"/><Relationship Id="rId2" Target="../slideLayouts/slideLayout2.xml" Type="http://schemas.openxmlformats.org/officeDocument/2006/relationships/slideLayout"/><Relationship Id="rId3" Target="../media/image25.png" Type="http://schemas.openxmlformats.org/officeDocument/2006/relationships/image"/><Relationship Id="rId4" Target="../media/image38.png" Type="http://schemas.openxmlformats.org/officeDocument/2006/relationships/image"/><Relationship Id="rId5" Target="../embeddings/oleObject1.bin" Type="http://schemas.openxmlformats.org/officeDocument/2006/relationships/oleObject"/><Relationship Id="rId6" Target="../media/image37.e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9.png" Type="http://schemas.openxmlformats.org/officeDocument/2006/relationships/image"/><Relationship Id="rId3" Target="../media/image38.png" Type="http://schemas.openxmlformats.org/officeDocument/2006/relationships/image"/><Relationship Id="rId4" Target="../media/image4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1.png" Type="http://schemas.openxmlformats.org/officeDocument/2006/relationships/image"/><Relationship Id="rId3" Target="../media/image38.png" Type="http://schemas.openxmlformats.org/officeDocument/2006/relationships/image"/><Relationship Id="rId4" Target="../media/image42.jpeg" Type="http://schemas.openxmlformats.org/officeDocument/2006/relationships/image"/><Relationship Id="rId5" Target="../media/image43.jpg" Type="http://schemas.openxmlformats.org/officeDocument/2006/relationships/image"/><Relationship Id="rId6" Target="../media/image4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5.jpeg" Type="http://schemas.openxmlformats.org/officeDocument/2006/relationships/image"/><Relationship Id="rId3" Target="../media/image46.jpeg" Type="http://schemas.openxmlformats.org/officeDocument/2006/relationships/image"/><Relationship Id="rId4" Target="../media/image47.png" Type="http://schemas.openxmlformats.org/officeDocument/2006/relationships/image"/><Relationship Id="rId5" Target="../media/image3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8.png" Type="http://schemas.openxmlformats.org/officeDocument/2006/relationships/image"/><Relationship Id="rId3" Target="../media/image33.png" Type="http://schemas.openxmlformats.org/officeDocument/2006/relationships/image"/><Relationship Id="rId4" Target="../media/image3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jpg" Type="http://schemas.openxmlformats.org/officeDocument/2006/relationships/image"/><Relationship Id="rId3" Target="../media/image15.jpg" Type="http://schemas.openxmlformats.org/officeDocument/2006/relationships/image"/><Relationship Id="rId4" Target="../media/image16.jp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jp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jpg" Type="http://schemas.openxmlformats.org/officeDocument/2006/relationships/image"/><Relationship Id="rId3" Target="../media/image20.jp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0.png" Type="http://schemas.openxmlformats.org/officeDocument/2006/relationships/image"/><Relationship Id="rId6" Target="../media/image3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5.png" Type="http://schemas.openxmlformats.org/officeDocument/2006/relationships/image"/><Relationship Id="rId3" Target="../media/image36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311472" y="5418708"/>
            <a:ext cx="6906007" cy="2230572"/>
          </a:xfrm>
          <a:prstGeom prst="roundRect">
            <a:avLst>
              <a:gd name="adj" fmla="val 540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供託かんたん申請手続の流れ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6030000" y="5769954"/>
            <a:ext cx="1080000" cy="1772338"/>
          </a:xfrm>
          <a:prstGeom prst="roundRect">
            <a:avLst>
              <a:gd name="adj" fmla="val 8854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/>
          <a:lstStyle/>
          <a:p>
            <a:pPr marL="85725" indent="-85725" algn="ctr"/>
            <a:r>
              <a:rPr lang="en-US" altLang="ja-JP" sz="900" b="1" dirty="0" smtClean="0">
                <a:solidFill>
                  <a:prstClr val="black"/>
                </a:solidFill>
                <a:latin typeface="ＭＳ Ｐゴシック"/>
              </a:rPr>
              <a:t>【</a:t>
            </a:r>
            <a:r>
              <a:rPr lang="ja-JP" altLang="en-US" sz="900" b="1" dirty="0" smtClean="0">
                <a:solidFill>
                  <a:prstClr val="black"/>
                </a:solidFill>
                <a:latin typeface="ＭＳ Ｐゴシック"/>
              </a:rPr>
              <a:t>供託書正本受領</a:t>
            </a:r>
            <a:r>
              <a:rPr lang="en-US" altLang="ja-JP" sz="900" b="1" dirty="0" smtClean="0">
                <a:solidFill>
                  <a:prstClr val="black"/>
                </a:solidFill>
                <a:latin typeface="ＭＳ Ｐゴシック"/>
              </a:rPr>
              <a:t>】</a:t>
            </a:r>
          </a:p>
          <a:p>
            <a:pPr marL="85725" indent="-85725"/>
            <a:endParaRPr lang="en-US" altLang="ja-JP" sz="400" dirty="0">
              <a:solidFill>
                <a:prstClr val="black"/>
              </a:solidFill>
              <a:latin typeface="ＭＳ Ｐゴシック"/>
            </a:endParaRPr>
          </a:p>
          <a:p>
            <a:pPr marL="85725" indent="96838"/>
            <a:r>
              <a:rPr lang="ja-JP" altLang="en-US" sz="9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法務局から供託書正本が届きます。</a:t>
            </a:r>
            <a:endParaRPr lang="ja-JP" altLang="en-US" sz="9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7" name="角丸四角形 76"/>
          <p:cNvSpPr/>
          <p:nvPr/>
        </p:nvSpPr>
        <p:spPr>
          <a:xfrm>
            <a:off x="3763067" y="5769954"/>
            <a:ext cx="1080000" cy="1772338"/>
          </a:xfrm>
          <a:prstGeom prst="roundRect">
            <a:avLst>
              <a:gd name="adj" fmla="val 8300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/>
          <a:lstStyle/>
          <a:p>
            <a:pPr marL="85725" indent="-85725" algn="ctr"/>
            <a:r>
              <a:rPr lang="en-US" altLang="ja-JP" sz="900" b="1" dirty="0" smtClean="0">
                <a:solidFill>
                  <a:prstClr val="black"/>
                </a:solidFill>
                <a:latin typeface="ＭＳ Ｐゴシック"/>
              </a:rPr>
              <a:t>【</a:t>
            </a:r>
            <a:r>
              <a:rPr lang="ja-JP" altLang="en-US" sz="900" b="1" dirty="0" smtClean="0">
                <a:solidFill>
                  <a:prstClr val="black"/>
                </a:solidFill>
                <a:latin typeface="ＭＳ Ｐゴシック"/>
              </a:rPr>
              <a:t>供託金の納付</a:t>
            </a:r>
            <a:r>
              <a:rPr lang="en-US" altLang="ja-JP" sz="900" b="1" dirty="0" smtClean="0">
                <a:solidFill>
                  <a:prstClr val="black"/>
                </a:solidFill>
                <a:latin typeface="ＭＳ Ｐゴシック"/>
              </a:rPr>
              <a:t>】</a:t>
            </a:r>
          </a:p>
          <a:p>
            <a:pPr marL="85725" indent="-85725"/>
            <a:endParaRPr lang="en-US" altLang="ja-JP" sz="400" dirty="0">
              <a:solidFill>
                <a:prstClr val="black"/>
              </a:solidFill>
              <a:latin typeface="ＭＳ Ｐゴシック"/>
            </a:endParaRPr>
          </a:p>
          <a:p>
            <a:pPr marL="85725" indent="96838"/>
            <a:r>
              <a:rPr lang="ja-JP" altLang="en-US" sz="900" b="1" u="sng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インターネットバンキング</a:t>
            </a:r>
            <a:r>
              <a:rPr lang="ja-JP" altLang="en-US" sz="9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9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又</a:t>
            </a:r>
            <a:r>
              <a:rPr lang="ja-JP" altLang="en-US" sz="9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 </a:t>
            </a:r>
            <a:r>
              <a:rPr lang="en-US" altLang="ja-JP" sz="900" b="1" u="sng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ATM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9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を利用して供託金を納付します。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Ｐゴシック"/>
              </a:rPr>
              <a:t>※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Ｐゴシック"/>
              </a:rPr>
              <a:t>２</a:t>
            </a:r>
            <a:endParaRPr lang="en-US" altLang="ja-JP" sz="800" b="1" dirty="0">
              <a:solidFill>
                <a:srgbClr val="FF0000"/>
              </a:solidFill>
              <a:latin typeface="ＭＳ Ｐゴシック"/>
              <a:ea typeface="HG丸ｺﾞｼｯｸM-PRO" panose="020F0600000000000000" pitchFamily="50" charset="-128"/>
            </a:endParaRPr>
          </a:p>
          <a:p>
            <a:pPr marL="85725" indent="-85725"/>
            <a:endParaRPr lang="en-US" altLang="ja-JP" sz="700" b="1" dirty="0" smtClean="0">
              <a:solidFill>
                <a:srgbClr val="FF0000"/>
              </a:solidFill>
              <a:latin typeface="ＭＳ Ｐゴシック"/>
              <a:ea typeface="HG丸ｺﾞｼｯｸM-PRO" panose="020F0600000000000000" pitchFamily="50" charset="-128"/>
            </a:endParaRPr>
          </a:p>
          <a:p>
            <a:pPr marL="85725" indent="-85725"/>
            <a:endParaRPr lang="en-US" altLang="ja-JP" sz="700" b="1" dirty="0">
              <a:solidFill>
                <a:srgbClr val="FF0000"/>
              </a:solidFill>
              <a:latin typeface="ＭＳ Ｐゴシック"/>
              <a:ea typeface="HG丸ｺﾞｼｯｸM-PRO" panose="020F0600000000000000" pitchFamily="50" charset="-128"/>
            </a:endParaRPr>
          </a:p>
          <a:p>
            <a:pPr marL="85725" indent="-85725"/>
            <a:endParaRPr lang="en-US" altLang="ja-JP" sz="700" b="1" dirty="0" smtClean="0">
              <a:solidFill>
                <a:srgbClr val="FF0000"/>
              </a:solidFill>
              <a:latin typeface="ＭＳ Ｐゴシック"/>
              <a:ea typeface="HG丸ｺﾞｼｯｸM-PRO" panose="020F0600000000000000" pitchFamily="50" charset="-128"/>
            </a:endParaRPr>
          </a:p>
          <a:p>
            <a:pPr marL="85725" indent="-85725"/>
            <a:endParaRPr lang="en-US" altLang="ja-JP" sz="600" b="1" dirty="0" smtClean="0">
              <a:solidFill>
                <a:srgbClr val="FF0000"/>
              </a:solidFill>
              <a:latin typeface="ＭＳ Ｐゴシック"/>
              <a:ea typeface="HG丸ｺﾞｼｯｸM-PRO" panose="020F0600000000000000" pitchFamily="50" charset="-128"/>
            </a:endParaRPr>
          </a:p>
          <a:p>
            <a:pPr marL="85725" indent="-85725"/>
            <a:endParaRPr lang="en-US" altLang="ja-JP" sz="400" b="1" dirty="0" smtClean="0">
              <a:solidFill>
                <a:srgbClr val="FF0000"/>
              </a:solidFill>
              <a:latin typeface="ＭＳ Ｐゴシック"/>
              <a:ea typeface="HG丸ｺﾞｼｯｸM-PRO" panose="020F0600000000000000" pitchFamily="50" charset="-128"/>
            </a:endParaRPr>
          </a:p>
          <a:p>
            <a:pPr marL="177800" indent="-177800"/>
            <a:r>
              <a:rPr lang="en-US" altLang="ja-JP" sz="700" b="1" dirty="0" smtClean="0">
                <a:solidFill>
                  <a:prstClr val="black"/>
                </a:solidFill>
                <a:latin typeface="ＭＳ Ｐゴシック"/>
              </a:rPr>
              <a:t>※</a:t>
            </a:r>
            <a:r>
              <a:rPr lang="ja-JP" altLang="en-US" sz="700" b="1" dirty="0" smtClean="0">
                <a:solidFill>
                  <a:prstClr val="black"/>
                </a:solidFill>
                <a:latin typeface="ＭＳ Ｐゴシック"/>
              </a:rPr>
              <a:t>２</a:t>
            </a:r>
            <a:r>
              <a:rPr lang="en-US" altLang="ja-JP" sz="700" b="1" dirty="0" smtClean="0">
                <a:solidFill>
                  <a:prstClr val="black"/>
                </a:solidFill>
                <a:latin typeface="ＭＳ Ｐゴシック"/>
              </a:rPr>
              <a:t> </a:t>
            </a:r>
            <a:r>
              <a:rPr lang="ja-JP" altLang="en-US" sz="700" b="1" u="sng" dirty="0">
                <a:solidFill>
                  <a:srgbClr val="C00000"/>
                </a:solidFill>
                <a:latin typeface="ＭＳ Ｐゴシック"/>
              </a:rPr>
              <a:t>ペイジー対応</a:t>
            </a:r>
            <a:r>
              <a:rPr lang="ja-JP" altLang="en-US" sz="6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 ｲﾝﾀｰﾈｯﾄﾊﾞﾝｷﾝｸﾞ</a:t>
            </a:r>
            <a:r>
              <a:rPr lang="ja-JP" altLang="en-US" sz="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又</a:t>
            </a:r>
            <a:r>
              <a:rPr lang="ja-JP" altLang="en-US" sz="6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  </a:t>
            </a:r>
            <a:r>
              <a:rPr lang="en-US" altLang="ja-JP" sz="6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ATM </a:t>
            </a:r>
            <a:r>
              <a:rPr lang="ja-JP" altLang="en-US" sz="6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の利用となります。</a:t>
            </a:r>
            <a:endParaRPr lang="en-US" altLang="ja-JP" sz="600" b="1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2633345" y="5769954"/>
            <a:ext cx="1080000" cy="1772338"/>
          </a:xfrm>
          <a:prstGeom prst="roundRect">
            <a:avLst>
              <a:gd name="adj" fmla="val 10507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/>
          <a:lstStyle/>
          <a:p>
            <a:pPr marL="85725" indent="-85725" algn="ctr"/>
            <a:r>
              <a:rPr lang="en-US" altLang="ja-JP" sz="900" b="1" dirty="0" smtClean="0">
                <a:solidFill>
                  <a:prstClr val="black"/>
                </a:solidFill>
                <a:latin typeface="ＭＳ Ｐゴシック"/>
              </a:rPr>
              <a:t>【</a:t>
            </a:r>
            <a:r>
              <a:rPr lang="ja-JP" altLang="en-US" sz="900" b="1" dirty="0" smtClean="0">
                <a:solidFill>
                  <a:prstClr val="black"/>
                </a:solidFill>
                <a:latin typeface="ＭＳ Ｐゴシック"/>
              </a:rPr>
              <a:t>受理決定通知</a:t>
            </a:r>
            <a:r>
              <a:rPr lang="en-US" altLang="ja-JP" sz="900" b="1" dirty="0" smtClean="0">
                <a:solidFill>
                  <a:prstClr val="black"/>
                </a:solidFill>
                <a:latin typeface="ＭＳ Ｐゴシック"/>
              </a:rPr>
              <a:t>】</a:t>
            </a:r>
          </a:p>
          <a:p>
            <a:pPr marL="85725" indent="-85725"/>
            <a:endParaRPr lang="en-US" altLang="ja-JP" sz="400" dirty="0">
              <a:solidFill>
                <a:prstClr val="black"/>
              </a:solidFill>
              <a:latin typeface="ＭＳ Ｐゴシック"/>
            </a:endParaRPr>
          </a:p>
          <a:p>
            <a:pPr marL="85725" indent="96838"/>
            <a:r>
              <a:rPr lang="ja-JP" altLang="en-US" sz="9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申請内容に問題がなければ、法務局から</a:t>
            </a:r>
            <a:r>
              <a:rPr lang="ja-JP" altLang="en-US" sz="900" b="1" u="sng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オンラインで</a:t>
            </a:r>
            <a:r>
              <a:rPr lang="ja-JP" altLang="en-US" sz="9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受理決定通知書が届きます。</a:t>
            </a:r>
            <a:endParaRPr lang="ja-JP" altLang="en-US" sz="9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4891771" y="5765885"/>
            <a:ext cx="1080000" cy="1772338"/>
          </a:xfrm>
          <a:prstGeom prst="roundRect">
            <a:avLst>
              <a:gd name="adj" fmla="val 8854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/>
          <a:lstStyle/>
          <a:p>
            <a:pPr marL="85725" indent="-85725" algn="ctr"/>
            <a:r>
              <a:rPr lang="en-US" altLang="ja-JP" sz="900" b="1" dirty="0" smtClean="0">
                <a:solidFill>
                  <a:prstClr val="black"/>
                </a:solidFill>
                <a:latin typeface="ＭＳ Ｐゴシック"/>
              </a:rPr>
              <a:t>【</a:t>
            </a:r>
            <a:r>
              <a:rPr lang="ja-JP" altLang="en-US" sz="900" b="1" dirty="0" smtClean="0">
                <a:solidFill>
                  <a:prstClr val="black"/>
                </a:solidFill>
                <a:latin typeface="ＭＳ Ｐゴシック"/>
              </a:rPr>
              <a:t>封筒・切手の送付</a:t>
            </a:r>
            <a:r>
              <a:rPr lang="en-US" altLang="ja-JP" sz="900" b="1" dirty="0" smtClean="0">
                <a:solidFill>
                  <a:prstClr val="black"/>
                </a:solidFill>
                <a:latin typeface="ＭＳ Ｐゴシック"/>
              </a:rPr>
              <a:t>】</a:t>
            </a:r>
          </a:p>
          <a:p>
            <a:pPr marL="85725" indent="-85725"/>
            <a:endParaRPr lang="en-US" altLang="ja-JP" sz="400" dirty="0">
              <a:solidFill>
                <a:prstClr val="black"/>
              </a:solidFill>
              <a:latin typeface="ＭＳ Ｐゴシック"/>
            </a:endParaRPr>
          </a:p>
          <a:p>
            <a:pPr marL="85725" indent="96838"/>
            <a:r>
              <a:rPr lang="ja-JP" altLang="en-US" sz="9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供託書正本送付用の封筒 </a:t>
            </a:r>
            <a:r>
              <a:rPr lang="en-US" altLang="ja-JP" sz="900" b="1" dirty="0" smtClean="0">
                <a:solidFill>
                  <a:srgbClr val="FF0000"/>
                </a:solidFill>
                <a:latin typeface="ＭＳ Ｐゴシック"/>
              </a:rPr>
              <a:t>※</a:t>
            </a:r>
            <a:r>
              <a:rPr lang="ja-JP" altLang="en-US" sz="900" b="1" dirty="0" smtClean="0">
                <a:solidFill>
                  <a:srgbClr val="FF0000"/>
                </a:solidFill>
                <a:latin typeface="ＭＳ Ｐゴシック"/>
              </a:rPr>
              <a:t>３ </a:t>
            </a:r>
            <a:r>
              <a:rPr lang="ja-JP" altLang="en-US" sz="9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を法務局へ送付します。</a:t>
            </a:r>
            <a:endParaRPr lang="en-US" altLang="ja-JP" sz="900" b="1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5725" indent="-85725"/>
            <a:endParaRPr lang="en-US" altLang="ja-JP" sz="700" dirty="0" smtClean="0">
              <a:solidFill>
                <a:prstClr val="black"/>
              </a:solidFill>
              <a:latin typeface="ＭＳ Ｐゴシック"/>
            </a:endParaRPr>
          </a:p>
          <a:p>
            <a:pPr marL="85725" indent="-85725"/>
            <a:endParaRPr lang="en-US" altLang="ja-JP" sz="700" dirty="0">
              <a:solidFill>
                <a:prstClr val="black"/>
              </a:solidFill>
              <a:latin typeface="ＭＳ Ｐゴシック"/>
            </a:endParaRPr>
          </a:p>
          <a:p>
            <a:pPr marL="85725" indent="-85725"/>
            <a:endParaRPr lang="en-US" altLang="ja-JP" sz="700" dirty="0" smtClean="0">
              <a:solidFill>
                <a:prstClr val="black"/>
              </a:solidFill>
              <a:latin typeface="ＭＳ Ｐゴシック"/>
            </a:endParaRPr>
          </a:p>
          <a:p>
            <a:pPr marL="85725" indent="-85725"/>
            <a:endParaRPr lang="en-US" altLang="ja-JP" sz="700" dirty="0" smtClean="0">
              <a:solidFill>
                <a:prstClr val="black"/>
              </a:solidFill>
              <a:latin typeface="ＭＳ Ｐゴシック"/>
            </a:endParaRPr>
          </a:p>
          <a:p>
            <a:pPr marL="85725" indent="-85725"/>
            <a:endParaRPr lang="en-US" altLang="ja-JP" sz="700" dirty="0">
              <a:solidFill>
                <a:prstClr val="black"/>
              </a:solidFill>
              <a:latin typeface="ＭＳ Ｐゴシック"/>
            </a:endParaRPr>
          </a:p>
          <a:p>
            <a:pPr marL="85725" indent="-85725"/>
            <a:endParaRPr lang="en-US" altLang="ja-JP" sz="700" dirty="0">
              <a:solidFill>
                <a:prstClr val="black"/>
              </a:solidFill>
              <a:latin typeface="ＭＳ Ｐゴシック"/>
            </a:endParaRPr>
          </a:p>
          <a:p>
            <a:pPr marL="182563" indent="-182563"/>
            <a:r>
              <a:rPr lang="en-US" altLang="ja-JP" sz="700" b="1" dirty="0" smtClean="0">
                <a:solidFill>
                  <a:prstClr val="black"/>
                </a:solidFill>
                <a:latin typeface="ＭＳ Ｐゴシック"/>
              </a:rPr>
              <a:t>※</a:t>
            </a:r>
            <a:r>
              <a:rPr lang="ja-JP" altLang="en-US" sz="700" b="1" dirty="0" smtClean="0">
                <a:solidFill>
                  <a:prstClr val="black"/>
                </a:solidFill>
                <a:latin typeface="ＭＳ Ｐゴシック"/>
              </a:rPr>
              <a:t>３</a:t>
            </a:r>
            <a:r>
              <a:rPr lang="en-US" altLang="ja-JP" sz="700" b="1" dirty="0" smtClean="0">
                <a:solidFill>
                  <a:prstClr val="black"/>
                </a:solidFill>
                <a:latin typeface="ＭＳ Ｐゴシック"/>
              </a:rPr>
              <a:t> </a:t>
            </a:r>
            <a:r>
              <a:rPr lang="ja-JP" altLang="en-US" sz="700" b="1" u="sng" dirty="0" smtClean="0">
                <a:solidFill>
                  <a:srgbClr val="C00000"/>
                </a:solidFill>
                <a:latin typeface="ＭＳ Ｐゴシック" panose="020B0600070205080204" pitchFamily="50" charset="-128"/>
              </a:rPr>
              <a:t>切手貼付</a:t>
            </a:r>
            <a:r>
              <a:rPr lang="ja-JP" altLang="en-US" sz="7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、宛名記載</a:t>
            </a:r>
            <a:r>
              <a:rPr lang="ja-JP" altLang="en-US" sz="6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済みのもの</a:t>
            </a:r>
            <a:endParaRPr lang="en-US" altLang="ja-JP" sz="600" b="1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2075" indent="-92075"/>
            <a:r>
              <a:rPr lang="ja-JP" altLang="en-US" sz="9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endParaRPr lang="en-US" altLang="ja-JP" sz="9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5725" indent="-85725"/>
            <a:endParaRPr lang="en-US" altLang="ja-JP" sz="10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5725" indent="-85725"/>
            <a:endParaRPr lang="en-US" altLang="ja-JP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501200" y="5769954"/>
            <a:ext cx="1080000" cy="1772338"/>
          </a:xfrm>
          <a:prstGeom prst="roundRect">
            <a:avLst>
              <a:gd name="adj" fmla="val 8854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/>
          <a:lstStyle/>
          <a:p>
            <a:pPr marL="85725" indent="-85725" algn="ctr"/>
            <a:r>
              <a:rPr lang="en-US" altLang="ja-JP" sz="900" b="1" dirty="0" smtClean="0">
                <a:solidFill>
                  <a:prstClr val="black"/>
                </a:solidFill>
                <a:latin typeface="ＭＳ Ｐゴシック"/>
              </a:rPr>
              <a:t>【</a:t>
            </a:r>
            <a:r>
              <a:rPr lang="ja-JP" altLang="en-US" sz="900" b="1" dirty="0" smtClean="0">
                <a:solidFill>
                  <a:prstClr val="black"/>
                </a:solidFill>
                <a:latin typeface="ＭＳ Ｐゴシック"/>
              </a:rPr>
              <a:t>申請情報の作成</a:t>
            </a:r>
            <a:r>
              <a:rPr lang="en-US" altLang="ja-JP" sz="900" b="1" dirty="0" smtClean="0">
                <a:solidFill>
                  <a:prstClr val="black"/>
                </a:solidFill>
                <a:latin typeface="ＭＳ Ｐゴシック"/>
              </a:rPr>
              <a:t>】</a:t>
            </a:r>
          </a:p>
          <a:p>
            <a:pPr marL="85725" indent="-85725"/>
            <a:endParaRPr lang="en-US" altLang="ja-JP" sz="400" dirty="0" smtClean="0">
              <a:solidFill>
                <a:prstClr val="black"/>
              </a:solidFill>
              <a:latin typeface="ＭＳ Ｐゴシック"/>
            </a:endParaRPr>
          </a:p>
          <a:p>
            <a:pPr marL="85725" indent="96838"/>
            <a:r>
              <a:rPr lang="ja-JP" altLang="en-US" sz="9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申請内容をインターネット上で作成し、送信します。</a:t>
            </a:r>
            <a:endParaRPr lang="en-US" altLang="ja-JP" sz="900" b="1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5725" indent="96838"/>
            <a:endParaRPr lang="en-US" altLang="ja-JP" sz="9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5725" indent="96838"/>
            <a:endParaRPr lang="en-US" altLang="ja-JP" sz="10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380796" y="5769954"/>
            <a:ext cx="1080000" cy="1772338"/>
          </a:xfrm>
          <a:prstGeom prst="roundRect">
            <a:avLst>
              <a:gd name="adj" fmla="val 8854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0" bIns="0" rtlCol="0" anchor="t" anchorCtr="0"/>
          <a:lstStyle/>
          <a:p>
            <a:pPr marL="85725" indent="-85725" algn="ctr"/>
            <a:r>
              <a:rPr lang="en-US" altLang="ja-JP" sz="900" b="1" dirty="0" smtClean="0">
                <a:solidFill>
                  <a:prstClr val="black"/>
                </a:solidFill>
                <a:latin typeface="ＭＳ Ｐゴシック"/>
              </a:rPr>
              <a:t>【</a:t>
            </a:r>
            <a:r>
              <a:rPr lang="ja-JP" altLang="en-US" sz="900" b="1" dirty="0" smtClean="0">
                <a:solidFill>
                  <a:prstClr val="black"/>
                </a:solidFill>
                <a:latin typeface="ＭＳ Ｐゴシック"/>
              </a:rPr>
              <a:t>申請者情報登録</a:t>
            </a:r>
            <a:r>
              <a:rPr lang="en-US" altLang="ja-JP" sz="900" b="1" dirty="0" smtClean="0">
                <a:solidFill>
                  <a:prstClr val="black"/>
                </a:solidFill>
                <a:latin typeface="ＭＳ Ｐゴシック"/>
              </a:rPr>
              <a:t>】</a:t>
            </a:r>
          </a:p>
          <a:p>
            <a:pPr marL="85725" indent="-85725"/>
            <a:endParaRPr lang="en-US" altLang="ja-JP" sz="400" dirty="0">
              <a:solidFill>
                <a:prstClr val="black"/>
              </a:solidFill>
              <a:latin typeface="ＭＳ Ｐゴシック"/>
            </a:endParaRPr>
          </a:p>
          <a:p>
            <a:pPr indent="92075"/>
            <a:r>
              <a:rPr lang="ja-JP" altLang="en-US" sz="9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オンライン申請を利用するために必要な申請者情報を登録します。</a:t>
            </a:r>
            <a:r>
              <a:rPr lang="en-US" altLang="ja-JP" sz="9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9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indent="92075"/>
            <a:r>
              <a:rPr lang="en-US" altLang="ja-JP" sz="900" b="1" dirty="0" smtClean="0">
                <a:solidFill>
                  <a:srgbClr val="FF0000"/>
                </a:solidFill>
                <a:latin typeface="ＭＳ Ｐゴシック"/>
              </a:rPr>
              <a:t>※</a:t>
            </a:r>
            <a:r>
              <a:rPr lang="ja-JP" altLang="en-US" sz="800" b="1" dirty="0">
                <a:solidFill>
                  <a:srgbClr val="FF0000"/>
                </a:solidFill>
                <a:latin typeface="ＭＳ Ｐゴシック"/>
              </a:rPr>
              <a:t>１</a:t>
            </a:r>
            <a:r>
              <a:rPr lang="ja-JP" altLang="en-US" sz="900" b="1" dirty="0">
                <a:solidFill>
                  <a:srgbClr val="FF0000"/>
                </a:solidFill>
                <a:latin typeface="ＭＳ Ｐゴシック"/>
              </a:rPr>
              <a:t> </a:t>
            </a:r>
            <a:endParaRPr lang="en-US" altLang="ja-JP" sz="900" b="1" dirty="0" smtClean="0">
              <a:solidFill>
                <a:prstClr val="black"/>
              </a:solidFill>
              <a:latin typeface="ＭＳ Ｐゴシック"/>
            </a:endParaRPr>
          </a:p>
          <a:p>
            <a:endParaRPr lang="en-US" altLang="ja-JP" sz="600" b="1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5725" indent="-85725"/>
            <a:r>
              <a:rPr lang="en-US" altLang="ja-JP" sz="6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※</a:t>
            </a:r>
            <a:r>
              <a:rPr lang="ja-JP" altLang="en-US" sz="6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１</a:t>
            </a:r>
            <a:r>
              <a:rPr lang="ja-JP" altLang="en-US" sz="6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初回利用時のみ</a:t>
            </a:r>
            <a:endParaRPr lang="en-US" altLang="ja-JP" sz="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928742" y="8985301"/>
            <a:ext cx="642612" cy="42318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まずは</a:t>
            </a:r>
            <a:endParaRPr lang="ja-JP" altLang="en-US" sz="1400" b="1" dirty="0">
              <a:solidFill>
                <a:prstClr val="black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3928742" y="9783646"/>
            <a:ext cx="1766215" cy="453104"/>
            <a:chOff x="2268461" y="7930739"/>
            <a:chExt cx="3385892" cy="561752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2268461" y="7930739"/>
              <a:ext cx="3377965" cy="561752"/>
              <a:chOff x="2268461" y="7930739"/>
              <a:chExt cx="3377965" cy="561752"/>
            </a:xfrm>
          </p:grpSpPr>
          <p:sp>
            <p:nvSpPr>
              <p:cNvPr id="2056" name="角丸四角形 2055"/>
              <p:cNvSpPr/>
              <p:nvPr/>
            </p:nvSpPr>
            <p:spPr>
              <a:xfrm>
                <a:off x="2268461" y="7933350"/>
                <a:ext cx="2781336" cy="55913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108000"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r>
                  <a:rPr lang="ja-JP" altLang="en-US" sz="1600" dirty="0">
                    <a:solidFill>
                      <a:prstClr val="black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1600" b="1" dirty="0" smtClean="0">
                    <a:solidFill>
                      <a:prstClr val="black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メイリオ" panose="020B0604030504040204" pitchFamily="50" charset="-128"/>
                  </a:rPr>
                  <a:t>供託</a:t>
                </a:r>
                <a:r>
                  <a:rPr lang="ja-JP" altLang="en-US" sz="1600" b="1" dirty="0">
                    <a:solidFill>
                      <a:prstClr val="black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メイリオ" panose="020B0604030504040204" pitchFamily="50" charset="-128"/>
                  </a:rPr>
                  <a:t>ねっと</a:t>
                </a:r>
                <a:endParaRPr lang="ja-JP" altLang="en-US" sz="1600" dirty="0">
                  <a:solidFill>
                    <a:prstClr val="black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057" name="角丸四角形 2056"/>
              <p:cNvSpPr/>
              <p:nvPr/>
            </p:nvSpPr>
            <p:spPr>
              <a:xfrm>
                <a:off x="4926346" y="7930739"/>
                <a:ext cx="720080" cy="561752"/>
              </a:xfrm>
              <a:prstGeom prst="roundRect">
                <a:avLst>
                  <a:gd name="adj" fmla="val 2261"/>
                </a:avLst>
              </a:prstGeom>
              <a:solidFill>
                <a:srgbClr val="F68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08000" rtlCol="0" anchor="ctr"/>
              <a:lstStyle/>
              <a:p>
                <a:pPr algn="ctr"/>
                <a:endParaRPr lang="ja-JP" alt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2" name="グループ化 31"/>
              <p:cNvGrpSpPr/>
              <p:nvPr/>
            </p:nvGrpSpPr>
            <p:grpSpPr>
              <a:xfrm>
                <a:off x="5103799" y="8017390"/>
                <a:ext cx="378000" cy="391064"/>
                <a:chOff x="5073549" y="8017548"/>
                <a:chExt cx="378000" cy="391064"/>
              </a:xfrm>
            </p:grpSpPr>
            <p:sp>
              <p:nvSpPr>
                <p:cNvPr id="2058" name="円/楕円 2057"/>
                <p:cNvSpPr/>
                <p:nvPr/>
              </p:nvSpPr>
              <p:spPr>
                <a:xfrm>
                  <a:off x="5073549" y="8017548"/>
                  <a:ext cx="324000" cy="324000"/>
                </a:xfrm>
                <a:prstGeom prst="ellipse">
                  <a:avLst/>
                </a:pr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108000" rtlCol="0" anchor="ctr"/>
                <a:lstStyle/>
                <a:p>
                  <a:pPr algn="ctr"/>
                  <a:endParaRPr lang="ja-JP" altLang="en-US" sz="24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060" name="直線コネクタ 2059"/>
                <p:cNvCxnSpPr/>
                <p:nvPr/>
              </p:nvCxnSpPr>
              <p:spPr>
                <a:xfrm flipH="1" flipV="1">
                  <a:off x="5343549" y="8300612"/>
                  <a:ext cx="108000" cy="108000"/>
                </a:xfrm>
                <a:prstGeom prst="line">
                  <a:avLst/>
                </a:prstGeom>
                <a:ln w="762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9" name="角丸四角形 68"/>
            <p:cNvSpPr/>
            <p:nvPr/>
          </p:nvSpPr>
          <p:spPr>
            <a:xfrm>
              <a:off x="2269976" y="7930739"/>
              <a:ext cx="3384377" cy="559135"/>
            </a:xfrm>
            <a:prstGeom prst="roundRect">
              <a:avLst>
                <a:gd name="adj" fmla="val 13260"/>
              </a:avLst>
            </a:prstGeom>
            <a:noFill/>
            <a:ln w="38100">
              <a:solidFill>
                <a:srgbClr val="E23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r>
                <a:rPr lang="ja-JP" altLang="en-US" sz="2400" dirty="0" smtClean="0">
                  <a:solidFill>
                    <a:prstClr val="black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endParaRPr lang="ja-JP" altLang="en-US" sz="24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03" y="6755181"/>
            <a:ext cx="373650" cy="398803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r="17276"/>
          <a:stretch/>
        </p:blipFill>
        <p:spPr>
          <a:xfrm>
            <a:off x="3836203" y="6770649"/>
            <a:ext cx="484370" cy="364665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88" y="6761092"/>
            <a:ext cx="356746" cy="388823"/>
          </a:xfrm>
          <a:prstGeom prst="rect">
            <a:avLst/>
          </a:prstGeom>
        </p:spPr>
      </p:pic>
      <p:sp>
        <p:nvSpPr>
          <p:cNvPr id="12" name="下カーブ矢印 11"/>
          <p:cNvSpPr/>
          <p:nvPr/>
        </p:nvSpPr>
        <p:spPr>
          <a:xfrm rot="18518825" flipH="1">
            <a:off x="5095285" y="6605619"/>
            <a:ext cx="273911" cy="80254"/>
          </a:xfrm>
          <a:prstGeom prst="curvedDownArrow">
            <a:avLst>
              <a:gd name="adj1" fmla="val 33961"/>
              <a:gd name="adj2" fmla="val 93590"/>
              <a:gd name="adj3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95" y="6620602"/>
            <a:ext cx="652007" cy="652007"/>
          </a:xfrm>
          <a:prstGeom prst="rect">
            <a:avLst/>
          </a:prstGeom>
        </p:spPr>
      </p:pic>
      <p:grpSp>
        <p:nvGrpSpPr>
          <p:cNvPr id="24" name="グループ化 23"/>
          <p:cNvGrpSpPr/>
          <p:nvPr/>
        </p:nvGrpSpPr>
        <p:grpSpPr>
          <a:xfrm>
            <a:off x="2822375" y="6787233"/>
            <a:ext cx="701940" cy="624246"/>
            <a:chOff x="3321169" y="6992501"/>
            <a:chExt cx="701940" cy="624246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169" y="6992501"/>
              <a:ext cx="701940" cy="624246"/>
            </a:xfrm>
            <a:prstGeom prst="rect">
              <a:avLst/>
            </a:prstGeom>
          </p:spPr>
        </p:pic>
        <p:sp>
          <p:nvSpPr>
            <p:cNvPr id="18" name="フローチャート : せん孔テープ 17"/>
            <p:cNvSpPr/>
            <p:nvPr/>
          </p:nvSpPr>
          <p:spPr>
            <a:xfrm>
              <a:off x="3438000" y="7182000"/>
              <a:ext cx="509494" cy="228136"/>
            </a:xfrm>
            <a:prstGeom prst="flowChartPunchedTape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08000" tIns="0" rIns="10800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ja-JP" altLang="en-US" sz="700" dirty="0" smtClean="0">
                  <a:solidFill>
                    <a:prstClr val="black"/>
                  </a:solidFill>
                  <a:latin typeface="ＭＳ Ｐゴシック"/>
                </a:rPr>
                <a:t>お知らせ</a:t>
              </a:r>
              <a:endParaRPr lang="ja-JP" altLang="en-US" sz="700" dirty="0">
                <a:solidFill>
                  <a:prstClr val="black"/>
                </a:solidFill>
                <a:latin typeface="ＭＳ Ｐゴシック"/>
              </a:endParaRPr>
            </a:p>
          </p:txBody>
        </p:sp>
      </p:grpSp>
      <p:pic>
        <p:nvPicPr>
          <p:cNvPr id="41" name="図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94" y="6576282"/>
            <a:ext cx="365420" cy="380597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テキスト ボックス 1"/>
          <p:cNvSpPr txBox="1"/>
          <p:nvPr/>
        </p:nvSpPr>
        <p:spPr>
          <a:xfrm>
            <a:off x="304711" y="232081"/>
            <a:ext cx="69195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riam" panose="020B0502050101010101" pitchFamily="34" charset="-79"/>
              </a:rPr>
              <a:t>供託かんたん申請の御案内</a:t>
            </a:r>
            <a:endParaRPr lang="en-US" altLang="ja-JP" sz="360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FF0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iriam" panose="020B0502050101010101" pitchFamily="34" charset="-79"/>
            </a:endParaRPr>
          </a:p>
          <a:p>
            <a:pPr algn="ctr"/>
            <a:r>
              <a:rPr lang="ja-JP" altLang="en-US" sz="700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riam" panose="020B0502050101010101" pitchFamily="34" charset="-79"/>
              </a:rPr>
              <a:t>　</a:t>
            </a:r>
            <a:endParaRPr lang="en-US" altLang="ja-JP" sz="700" dirty="0" smtClean="0">
              <a:ln w="18415" cmpd="sng">
                <a:noFill/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iriam" panose="020B0502050101010101" pitchFamily="34" charset="-79"/>
            </a:endParaRPr>
          </a:p>
          <a:p>
            <a:pPr algn="ctr"/>
            <a:r>
              <a:rPr lang="ja-JP" altLang="en-US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riam" panose="020B0502050101010101" pitchFamily="34" charset="-79"/>
              </a:rPr>
              <a:t>－地代家賃弁済供託編－</a:t>
            </a:r>
            <a:endParaRPr lang="en-US" altLang="ja-JP" dirty="0">
              <a:ln w="18415" cmpd="sng">
                <a:noFill/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iriam" panose="020B0502050101010101" pitchFamily="34" charset="-79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11472" y="1451550"/>
            <a:ext cx="6912768" cy="1158846"/>
          </a:xfrm>
          <a:prstGeom prst="roundRect">
            <a:avLst>
              <a:gd name="adj" fmla="val 11964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供託</a:t>
            </a:r>
            <a:r>
              <a:rPr lang="ja-JP" altLang="en-US" sz="1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の申請</a:t>
            </a:r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は、インターネット</a:t>
            </a:r>
            <a:r>
              <a:rPr lang="ja-JP" altLang="en-US" sz="1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に接続したパソコンを利用</a:t>
            </a:r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して、オンライン</a:t>
            </a:r>
            <a:r>
              <a:rPr lang="ja-JP" altLang="en-US" sz="1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で申請することができます</a:t>
            </a:r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。</a:t>
            </a:r>
            <a:endParaRPr lang="en-US" altLang="ja-JP" sz="10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オンライン</a:t>
            </a:r>
            <a:r>
              <a:rPr lang="ja-JP" altLang="en-US" sz="1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申請</a:t>
            </a:r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は、専用</a:t>
            </a:r>
            <a:r>
              <a:rPr lang="ja-JP" altLang="en-US" sz="1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の「申請用総合ソフト」を使用する方法</a:t>
            </a:r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と、ｗｅｂ</a:t>
            </a:r>
            <a:r>
              <a:rPr lang="ja-JP" altLang="en-US" sz="1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ブラウザ（インターネット閲覧用ソフト）上から直接申請する方法の２通りの方法があります。</a:t>
            </a:r>
          </a:p>
          <a:p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ここ</a:t>
            </a:r>
            <a:r>
              <a:rPr lang="ja-JP" altLang="en-US" sz="1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で</a:t>
            </a:r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は、ｗｅｂ</a:t>
            </a:r>
            <a:r>
              <a:rPr lang="ja-JP" altLang="en-US" sz="1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ブラウザ上から申請する「かんたん申請」について御案内します</a:t>
            </a:r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。「</a:t>
            </a:r>
            <a:r>
              <a:rPr lang="ja-JP" altLang="en-US" sz="1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かんたん申請」は専用ソフトをパソコンにインストールする必要がない</a:t>
            </a:r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ため、手軽</a:t>
            </a:r>
            <a:r>
              <a:rPr lang="ja-JP" altLang="en-US" sz="1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にオンライン申請を行うことができます</a:t>
            </a:r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。</a:t>
            </a:r>
            <a:endParaRPr lang="en-US" altLang="ja-JP" sz="1000" b="1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是非、御利用</a:t>
            </a:r>
            <a:r>
              <a:rPr lang="ja-JP" altLang="en-US" sz="1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を御検討ください。</a:t>
            </a:r>
          </a:p>
        </p:txBody>
      </p:sp>
      <p:sp>
        <p:nvSpPr>
          <p:cNvPr id="44" name="角丸四角形 43"/>
          <p:cNvSpPr/>
          <p:nvPr/>
        </p:nvSpPr>
        <p:spPr>
          <a:xfrm>
            <a:off x="314212" y="1242244"/>
            <a:ext cx="2170276" cy="2880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0" rtlCol="0" anchor="ctr"/>
          <a:lstStyle/>
          <a:p>
            <a:r>
              <a:rPr lang="ja-JP" altLang="en-US" sz="1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かんたん申請とは？</a:t>
            </a:r>
            <a:endParaRPr lang="ja-JP" altLang="en-US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311472" y="2897599"/>
            <a:ext cx="6912768" cy="2394949"/>
          </a:xfrm>
          <a:prstGeom prst="roundRect">
            <a:avLst>
              <a:gd name="adj" fmla="val 6852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</a:t>
            </a:r>
            <a:endParaRPr lang="ja-JP" altLang="en-US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314212" y="2726108"/>
            <a:ext cx="1759947" cy="2880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0" rtlCol="0" anchor="ctr"/>
          <a:lstStyle/>
          <a:p>
            <a:r>
              <a:rPr lang="ja-JP" altLang="en-US" sz="1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おすすめの理由</a:t>
            </a:r>
            <a:endParaRPr lang="ja-JP" altLang="en-US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89756" y="3132309"/>
            <a:ext cx="3168807" cy="936104"/>
          </a:xfrm>
          <a:prstGeom prst="roundRect">
            <a:avLst>
              <a:gd name="adj" fmla="val 1339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Ins="36000" bIns="0" rtlCol="0" anchor="t" anchorCtr="0">
            <a:sp3d extrusionH="57150">
              <a:bevelT w="38100" h="38100"/>
            </a:sp3d>
          </a:bodyPr>
          <a:lstStyle/>
          <a:p>
            <a:r>
              <a:rPr lang="ja-JP" altLang="en-US" sz="1050" b="1" dirty="0">
                <a:solidFill>
                  <a:prstClr val="black"/>
                </a:solidFill>
              </a:rPr>
              <a:t>法務局に出向く必要がありません！</a:t>
            </a:r>
          </a:p>
          <a:p>
            <a:endParaRPr lang="en-US" altLang="ja-JP" sz="3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会社の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パソコンから供託の申請を行うことができます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ので、法務局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へお越しいただく必要がありません。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また、供託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金の納付も金融機関のＡＴＭやインターネットバンキングを利用して行うことができます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8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489756" y="4227224"/>
            <a:ext cx="3168807" cy="936104"/>
          </a:xfrm>
          <a:prstGeom prst="roundRect">
            <a:avLst>
              <a:gd name="adj" fmla="val 1584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Ins="36000" bIns="0" rtlCol="0" anchor="t" anchorCtr="0">
            <a:sp3d extrusionH="57150">
              <a:bevelT w="38100" h="38100"/>
            </a:sp3d>
          </a:bodyPr>
          <a:lstStyle/>
          <a:p>
            <a:r>
              <a:rPr lang="ja-JP" altLang="en-US" sz="1050" b="1" dirty="0">
                <a:solidFill>
                  <a:prstClr val="black"/>
                </a:solidFill>
              </a:rPr>
              <a:t>平日の夜９時まで申請可能です！</a:t>
            </a:r>
          </a:p>
          <a:p>
            <a:endParaRPr lang="en-US" altLang="ja-JP" sz="3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かんたん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は、年末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年始を除く平日の夜９時まで利用することができます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ので、法務局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の業務時間外でも申請が可能です。</a:t>
            </a:r>
          </a:p>
          <a:p>
            <a:endParaRPr lang="en-US" altLang="ja-JP" sz="300" b="1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800" b="1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8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１７時１５分以降の申請は翌開庁日の受付となります。</a:t>
            </a:r>
            <a:endParaRPr lang="en-US" altLang="ja-JP" sz="500" b="1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3834346" y="4234432"/>
            <a:ext cx="3168807" cy="936104"/>
          </a:xfrm>
          <a:prstGeom prst="roundRect">
            <a:avLst>
              <a:gd name="adj" fmla="val 1258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Ins="36000" bIns="0" rtlCol="0" anchor="t" anchorCtr="0">
            <a:sp3d extrusionH="57150">
              <a:bevelT w="38100" h="38100"/>
            </a:sp3d>
          </a:bodyPr>
          <a:lstStyle/>
          <a:p>
            <a:r>
              <a:rPr lang="ja-JP" altLang="en-US" sz="1050" b="1" dirty="0">
                <a:solidFill>
                  <a:prstClr val="black"/>
                </a:solidFill>
              </a:rPr>
              <a:t>「かんたん申請」は簡単です！</a:t>
            </a:r>
          </a:p>
          <a:p>
            <a:endParaRPr lang="en-US" altLang="ja-JP" sz="3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ｗｅｂ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ブラウザを利用する「かんたん申請」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は、専用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ソフトをインストールする必要が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なく、インターネット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に接続しているパソコンが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あれば、すぐ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に始めることができます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ので、誰でも、簡単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に申請することができます。</a:t>
            </a:r>
            <a:endParaRPr lang="en-US" altLang="ja-JP" sz="5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3834347" y="3132309"/>
            <a:ext cx="3168807" cy="936104"/>
          </a:xfrm>
          <a:prstGeom prst="roundRect">
            <a:avLst>
              <a:gd name="adj" fmla="val 1339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Ins="36000" bIns="0" rtlCol="0" anchor="t" anchorCtr="0">
            <a:sp3d extrusionH="57150">
              <a:bevelT w="38100" h="38100"/>
            </a:sp3d>
          </a:bodyPr>
          <a:lstStyle/>
          <a:p>
            <a:r>
              <a:rPr lang="ja-JP" altLang="en-US" sz="1050" b="1" dirty="0">
                <a:solidFill>
                  <a:prstClr val="black"/>
                </a:solidFill>
              </a:rPr>
              <a:t>申請内容を再利用することができます！</a:t>
            </a:r>
            <a:endParaRPr lang="ja-JP" altLang="en-US" sz="600" b="1" dirty="0">
              <a:solidFill>
                <a:prstClr val="black"/>
              </a:solidFill>
            </a:endParaRPr>
          </a:p>
          <a:p>
            <a:r>
              <a:rPr lang="ja-JP" altLang="en-US" sz="3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3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オンライン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で申請した内容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は、その後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も再利用することが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できます。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毎月の申請ごとの面倒な書類作成に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比べ、効率的で、供託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の申請にかかる手間を減らすことができます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800" b="1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3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04" y="6834881"/>
            <a:ext cx="828196" cy="832359"/>
          </a:xfrm>
          <a:prstGeom prst="rect">
            <a:avLst/>
          </a:prstGeom>
        </p:spPr>
      </p:pic>
      <p:sp>
        <p:nvSpPr>
          <p:cNvPr id="6" name="ホームベース 5"/>
          <p:cNvSpPr/>
          <p:nvPr/>
        </p:nvSpPr>
        <p:spPr>
          <a:xfrm>
            <a:off x="1460796" y="6293442"/>
            <a:ext cx="144000" cy="526661"/>
          </a:xfrm>
          <a:prstGeom prst="homePlate">
            <a:avLst>
              <a:gd name="adj" fmla="val 5153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304711" y="7954659"/>
            <a:ext cx="6912768" cy="904536"/>
          </a:xfrm>
          <a:prstGeom prst="roundRect">
            <a:avLst>
              <a:gd name="adj" fmla="val 13689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0" rtlCol="0" anchor="ctr"/>
          <a:lstStyle/>
          <a:p>
            <a:pPr marL="895350"/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「かんたん申請」による供託で</a:t>
            </a:r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は、「</a:t>
            </a:r>
            <a:r>
              <a:rPr lang="ja-JP" altLang="en-US" sz="1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電子納付」という方法によって供託金を納付します</a:t>
            </a:r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000" b="1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95350"/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</a:t>
            </a:r>
            <a:r>
              <a:rPr lang="ja-JP" altLang="en-US" sz="1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電子納付」と</a:t>
            </a:r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は、金融</a:t>
            </a:r>
            <a:r>
              <a:rPr lang="ja-JP" altLang="en-US" sz="1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機関のＡＴＭやインターネットバンキングを利用して納付する方法です</a:t>
            </a:r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が、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電子納付については、その方法、取扱金融機関、納付可能時間、領収証書の発行及び納付可能金額に制限がありますので、あらかじめ利用する金融機関でご確認ください</a:t>
            </a:r>
            <a:r>
              <a:rPr lang="ja-JP" altLang="en-US" sz="1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10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5" name="角丸四角形 74"/>
          <p:cNvSpPr/>
          <p:nvPr/>
        </p:nvSpPr>
        <p:spPr>
          <a:xfrm>
            <a:off x="304711" y="7771034"/>
            <a:ext cx="2403129" cy="288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0" rtlCol="0" anchor="ctr"/>
          <a:lstStyle/>
          <a:p>
            <a:r>
              <a:rPr lang="ja-JP" altLang="en-US" sz="1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かんたん申請の注意点</a:t>
            </a:r>
            <a:endParaRPr lang="ja-JP" altLang="en-US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6" name="角丸四角形 75"/>
          <p:cNvSpPr/>
          <p:nvPr/>
        </p:nvSpPr>
        <p:spPr>
          <a:xfrm>
            <a:off x="314212" y="8985301"/>
            <a:ext cx="3446883" cy="1404247"/>
          </a:xfrm>
          <a:prstGeom prst="roundRect">
            <a:avLst>
              <a:gd name="adj" fmla="val 12062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72000" bIns="0" rtlCol="0" anchor="ctr"/>
          <a:lstStyle/>
          <a:p>
            <a:pPr algn="ctr"/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かんたん申請</a:t>
            </a:r>
            <a:r>
              <a:rPr lang="ja-JP" altLang="en-US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の利用</a:t>
            </a:r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可能</a:t>
            </a:r>
            <a:r>
              <a:rPr lang="ja-JP" altLang="en-US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</a:t>
            </a:r>
            <a:endParaRPr lang="en-US" altLang="ja-JP" sz="12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ja-JP" altLang="en-US" sz="3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0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平日月曜日から金曜日まで</a:t>
            </a:r>
          </a:p>
          <a:p>
            <a:pPr algn="ctr"/>
            <a:r>
              <a:rPr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８時３０分から２１時</a:t>
            </a:r>
            <a:r>
              <a:rPr lang="ja-JP" altLang="en-US" sz="11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まで</a:t>
            </a:r>
            <a:endParaRPr lang="en-US" altLang="ja-JP" sz="11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ja-JP" altLang="en-US" sz="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0975" indent="-180975"/>
            <a:r>
              <a:rPr lang="ja-JP" altLang="en-US" sz="9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土日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祝日・年末年始（</a:t>
            </a:r>
            <a:r>
              <a:rPr lang="en-US" altLang="ja-JP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12/29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1/3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）は御利用いただけません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。</a:t>
            </a:r>
            <a:endParaRPr lang="en-US" altLang="ja-JP" sz="800" b="1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180975" indent="-180975"/>
            <a:r>
              <a:rPr lang="en-US" altLang="ja-JP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 ※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申請情報が１７時１５分を過ぎて法務局に到達した場合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は、その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翌開庁日に受付がされます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。</a:t>
            </a:r>
            <a:endParaRPr lang="en-US" altLang="ja-JP" sz="800" b="1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180975" indent="-180975"/>
            <a:r>
              <a:rPr lang="en-US" altLang="ja-JP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システムメンテナンス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ため、一時的</a:t>
            </a:r>
            <a:r>
              <a:rPr lang="ja-JP" altLang="en-US" sz="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に利用が停止される場合があります。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09" y="8153959"/>
            <a:ext cx="605720" cy="552719"/>
          </a:xfrm>
          <a:prstGeom prst="rect">
            <a:avLst/>
          </a:prstGeom>
        </p:spPr>
      </p:pic>
      <p:sp>
        <p:nvSpPr>
          <p:cNvPr id="51" name="角丸四角形 50"/>
          <p:cNvSpPr/>
          <p:nvPr/>
        </p:nvSpPr>
        <p:spPr>
          <a:xfrm>
            <a:off x="5850619" y="9811455"/>
            <a:ext cx="940948" cy="42318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で検索</a:t>
            </a:r>
            <a:r>
              <a:rPr lang="en-US" altLang="ja-JP" sz="1400" b="1" dirty="0" smtClean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!!</a:t>
            </a:r>
            <a:endParaRPr lang="ja-JP" altLang="en-US" sz="1400" b="1" dirty="0">
              <a:solidFill>
                <a:prstClr val="black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ホームベース 60"/>
          <p:cNvSpPr/>
          <p:nvPr/>
        </p:nvSpPr>
        <p:spPr>
          <a:xfrm>
            <a:off x="2581200" y="6293442"/>
            <a:ext cx="144000" cy="526661"/>
          </a:xfrm>
          <a:prstGeom prst="homePlate">
            <a:avLst>
              <a:gd name="adj" fmla="val 5153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2" name="ホームベース 61"/>
          <p:cNvSpPr/>
          <p:nvPr/>
        </p:nvSpPr>
        <p:spPr>
          <a:xfrm>
            <a:off x="3709724" y="6293442"/>
            <a:ext cx="144000" cy="526661"/>
          </a:xfrm>
          <a:prstGeom prst="homePlate">
            <a:avLst>
              <a:gd name="adj" fmla="val 5153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3" name="ホームベース 62"/>
          <p:cNvSpPr/>
          <p:nvPr/>
        </p:nvSpPr>
        <p:spPr>
          <a:xfrm>
            <a:off x="4844475" y="6293441"/>
            <a:ext cx="144000" cy="526661"/>
          </a:xfrm>
          <a:prstGeom prst="homePlate">
            <a:avLst>
              <a:gd name="adj" fmla="val 5153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8" name="ホームベース 67"/>
          <p:cNvSpPr/>
          <p:nvPr/>
        </p:nvSpPr>
        <p:spPr>
          <a:xfrm>
            <a:off x="5976000" y="6357271"/>
            <a:ext cx="144000" cy="526661"/>
          </a:xfrm>
          <a:prstGeom prst="homePlate">
            <a:avLst>
              <a:gd name="adj" fmla="val 5153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7969" y="9713787"/>
            <a:ext cx="618519" cy="618519"/>
          </a:xfrm>
          <a:prstGeom prst="rect">
            <a:avLst/>
          </a:prstGeom>
          <a:ln>
            <a:noFill/>
          </a:ln>
        </p:spPr>
      </p:pic>
      <p:sp>
        <p:nvSpPr>
          <p:cNvPr id="53" name="角丸四角形 52"/>
          <p:cNvSpPr/>
          <p:nvPr/>
        </p:nvSpPr>
        <p:spPr>
          <a:xfrm>
            <a:off x="3928742" y="9322999"/>
            <a:ext cx="642612" cy="42318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右の「</a:t>
            </a:r>
            <a:r>
              <a:rPr lang="en-US" altLang="ja-JP" sz="1400" b="1" dirty="0" smtClean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QR</a:t>
            </a:r>
            <a:r>
              <a:rPr lang="ja-JP" altLang="en-US" sz="1400" b="1" dirty="0" smtClean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コードを読み取る」か</a:t>
            </a:r>
            <a:endParaRPr lang="ja-JP" altLang="en-US" sz="1400" b="1" dirty="0">
              <a:solidFill>
                <a:prstClr val="black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6678317" y="9616120"/>
            <a:ext cx="578171" cy="4571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 smtClean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供託ねっと</a:t>
            </a:r>
            <a:r>
              <a:rPr lang="en-US" altLang="ja-JP" sz="600" b="1" dirty="0" smtClean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HP</a:t>
            </a:r>
            <a:endParaRPr lang="ja-JP" altLang="en-US" sz="600" b="1" dirty="0">
              <a:solidFill>
                <a:prstClr val="black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/>
        </p:nvGrpSpPr>
        <p:grpSpPr>
          <a:xfrm>
            <a:off x="252239" y="486160"/>
            <a:ext cx="6909455" cy="360040"/>
            <a:chOff x="396255" y="810196"/>
            <a:chExt cx="6909455" cy="360040"/>
          </a:xfrm>
        </p:grpSpPr>
        <p:cxnSp>
          <p:nvCxnSpPr>
            <p:cNvPr id="40" name="直線コネクタ 39"/>
            <p:cNvCxnSpPr>
              <a:stCxn id="41" idx="3"/>
            </p:cNvCxnSpPr>
            <p:nvPr/>
          </p:nvCxnSpPr>
          <p:spPr>
            <a:xfrm>
              <a:off x="3399098" y="990216"/>
              <a:ext cx="3906612" cy="0"/>
            </a:xfrm>
            <a:prstGeom prst="line">
              <a:avLst/>
            </a:prstGeom>
            <a:ln w="38100">
              <a:solidFill>
                <a:schemeClr val="accent6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ホームベース 40"/>
            <p:cNvSpPr/>
            <p:nvPr/>
          </p:nvSpPr>
          <p:spPr>
            <a:xfrm>
              <a:off x="396255" y="810196"/>
              <a:ext cx="3002843" cy="360040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marL="266700"/>
              <a:r>
                <a:rPr kumimoji="1"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３  処理状況確認</a:t>
              </a:r>
              <a:endPara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2" name="角丸四角形 41"/>
          <p:cNvSpPr/>
          <p:nvPr/>
        </p:nvSpPr>
        <p:spPr>
          <a:xfrm>
            <a:off x="3337160" y="378148"/>
            <a:ext cx="3848857" cy="288032"/>
          </a:xfrm>
          <a:prstGeom prst="roundRect">
            <a:avLst>
              <a:gd name="adj" fmla="val 10582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400" dirty="0" smtClean="0">
                <a:solidFill>
                  <a:schemeClr val="tx1"/>
                </a:solidFill>
                <a:latin typeface="+mn-ea"/>
                <a:cs typeface="メイリオ" panose="020B0604030504040204" pitchFamily="50" charset="-128"/>
              </a:rPr>
              <a:t>　到達確認、受理決定通知の確認 等</a:t>
            </a:r>
            <a:endParaRPr kumimoji="1" lang="ja-JP" altLang="en-US" sz="1100" dirty="0">
              <a:solidFill>
                <a:schemeClr val="tx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540271" y="1356546"/>
            <a:ext cx="6482233" cy="3897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供託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申請メニュー画面から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『</a:t>
            </a:r>
            <a:r>
              <a:rPr lang="ja-JP" altLang="en-US" sz="1050" b="1" dirty="0">
                <a:solidFill>
                  <a:schemeClr val="tx1"/>
                </a:solidFill>
                <a:latin typeface="+mn-ea"/>
              </a:rPr>
              <a:t> 処理状況を確認する 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をクリックします。</a:t>
            </a:r>
            <a:endParaRPr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540271" y="972035"/>
            <a:ext cx="6776049" cy="360040"/>
          </a:xfrm>
          <a:prstGeom prst="roundRect">
            <a:avLst>
              <a:gd name="adj" fmla="val 10582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 smtClean="0">
                <a:solidFill>
                  <a:schemeClr val="tx1"/>
                </a:solidFill>
                <a:latin typeface="+mn-ea"/>
                <a:cs typeface="メイリオ" panose="020B0604030504040204" pitchFamily="50" charset="-128"/>
              </a:rPr>
              <a:t>　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申請情報送信後の進捗状況は「処理状況照会画面」から確認することが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できます。</a:t>
            </a:r>
            <a:endParaRPr kumimoji="1" lang="ja-JP" altLang="en-US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540270" y="4770636"/>
            <a:ext cx="6482233" cy="5760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処理状況照会画面が表示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され、取得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可能な情報がある場合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は、取得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可能情報欄にアイコンが表示されます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ので、確認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したい情報のアイコンをクリックします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12" y="1857207"/>
            <a:ext cx="4963747" cy="28025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正方形/長方形 46"/>
          <p:cNvSpPr/>
          <p:nvPr/>
        </p:nvSpPr>
        <p:spPr>
          <a:xfrm>
            <a:off x="4705922" y="3113136"/>
            <a:ext cx="1111331" cy="234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3" y="5472636"/>
            <a:ext cx="6120680" cy="21230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角丸四角形 49"/>
          <p:cNvSpPr/>
          <p:nvPr/>
        </p:nvSpPr>
        <p:spPr>
          <a:xfrm>
            <a:off x="4503115" y="7668295"/>
            <a:ext cx="2372631" cy="642811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en-US" altLang="ja-JP" sz="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到達通知</a:t>
            </a:r>
            <a:r>
              <a:rPr lang="en-US" altLang="ja-JP" sz="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endParaRPr lang="en-US" altLang="ja-JP" sz="3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申請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情報が法務局に到達したことを確認します</a:t>
            </a:r>
            <a:r>
              <a:rPr lang="ja-JP" altLang="en-US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9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4503115" y="8250412"/>
            <a:ext cx="2372631" cy="642811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en-US" altLang="ja-JP" sz="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お知らせ</a:t>
            </a:r>
            <a:r>
              <a:rPr lang="en-US" altLang="ja-JP" sz="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endParaRPr lang="en-US" altLang="ja-JP" sz="3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受理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決定通知書又は</a:t>
            </a:r>
            <a:r>
              <a:rPr lang="ja-JP" altLang="en-US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補正の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お知らせを確認します</a:t>
            </a:r>
            <a:r>
              <a:rPr lang="ja-JP" altLang="en-US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9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4503115" y="8826476"/>
            <a:ext cx="2372631" cy="642811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en-US" altLang="ja-JP" sz="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納</a:t>
            </a:r>
            <a:r>
              <a:rPr lang="ja-JP" altLang="en-US" sz="9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付</a:t>
            </a:r>
            <a:r>
              <a:rPr lang="en-US" altLang="ja-JP" sz="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endParaRPr lang="en-US" altLang="ja-JP" sz="3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供託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金の納付に必要な情報を確認します。</a:t>
            </a:r>
            <a:endParaRPr lang="ja-JP" altLang="en-US" sz="9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4649036" y="6936870"/>
            <a:ext cx="2226709" cy="3816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852023" y="6787353"/>
            <a:ext cx="407183" cy="53119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角丸四角形 57"/>
          <p:cNvSpPr/>
          <p:nvPr/>
        </p:nvSpPr>
        <p:spPr>
          <a:xfrm>
            <a:off x="335258" y="7833786"/>
            <a:ext cx="4111581" cy="2625481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bIns="0" rtlCol="0" anchor="t" anchorCtr="0">
            <a:sp3d extrusionH="57150">
              <a:bevelT w="38100" h="38100"/>
            </a:sp3d>
          </a:bodyPr>
          <a:lstStyle/>
          <a:p>
            <a:pPr marL="88900" indent="-88900"/>
            <a:r>
              <a:rPr lang="en-US" altLang="ja-JP" sz="9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9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処理状況の表示内容の説明は、「オンライン申請ご利用上の注意」のページにも掲載されています。</a:t>
            </a:r>
            <a:endParaRPr lang="en-US" altLang="ja-JP" sz="9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0" name="カギ線コネクタ 29"/>
          <p:cNvCxnSpPr>
            <a:stCxn id="53" idx="2"/>
            <a:endCxn id="50" idx="0"/>
          </p:cNvCxnSpPr>
          <p:nvPr/>
        </p:nvCxnSpPr>
        <p:spPr>
          <a:xfrm rot="5400000">
            <a:off x="5551040" y="7456944"/>
            <a:ext cx="349742" cy="7296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角丸四角形 36"/>
          <p:cNvSpPr/>
          <p:nvPr/>
        </p:nvSpPr>
        <p:spPr>
          <a:xfrm>
            <a:off x="4503117" y="9408593"/>
            <a:ext cx="2372629" cy="762643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en-US" altLang="ja-JP" sz="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再 利 用</a:t>
            </a:r>
            <a:r>
              <a:rPr lang="en-US" altLang="ja-JP" sz="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endParaRPr lang="en-US" altLang="ja-JP" sz="3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申請情報を補正する場合や申請情報の</a:t>
            </a:r>
            <a:endParaRPr lang="en-US" altLang="ja-JP" sz="9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内容をコピーして新規の申請情報を作成</a:t>
            </a:r>
            <a:endParaRPr lang="en-US" altLang="ja-JP" sz="9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する場合に使用します。</a:t>
            </a:r>
            <a:endParaRPr lang="ja-JP" altLang="en-US" sz="9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8" name="カギ線コネクタ 37"/>
          <p:cNvCxnSpPr>
            <a:stCxn id="54" idx="2"/>
            <a:endCxn id="58" idx="0"/>
          </p:cNvCxnSpPr>
          <p:nvPr/>
        </p:nvCxnSpPr>
        <p:spPr>
          <a:xfrm rot="5400000">
            <a:off x="2965715" y="6743886"/>
            <a:ext cx="515234" cy="1664566"/>
          </a:xfrm>
          <a:prstGeom prst="bentConnector3">
            <a:avLst>
              <a:gd name="adj1" fmla="val 50000"/>
            </a:avLst>
          </a:prstGeom>
          <a:ln w="28575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553807"/>
              </p:ext>
            </p:extLst>
          </p:nvPr>
        </p:nvGraphicFramePr>
        <p:xfrm>
          <a:off x="530207" y="8283194"/>
          <a:ext cx="3721682" cy="2027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ワークシート" r:id="rId5" imgW="4095779" imgH="2228807" progId="Excel.Sheet.12">
                  <p:embed/>
                </p:oleObj>
              </mc:Choice>
              <mc:Fallback>
                <p:oleObj name="ワークシート" r:id="rId5" imgW="4095779" imgH="22288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0207" y="8283194"/>
                        <a:ext cx="3721682" cy="2027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360250" y="119750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①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0250" y="46447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60250" y="465972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②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448263" y="5211417"/>
            <a:ext cx="6624018" cy="6210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法務局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での審査が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終了すると、法務局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</a:t>
            </a:r>
            <a:r>
              <a:rPr lang="ja-JP" altLang="en-US" sz="105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「受理決定通知書」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がオンラインで送信されます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05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受理決定通知書が送信されると、供託金の納付が可能になります。</a:t>
            </a:r>
            <a:endParaRPr lang="en-US" altLang="ja-JP" sz="105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受理決定通知書」の受信を確認するに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は、処理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状況照会画面から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『</a:t>
            </a:r>
            <a:r>
              <a:rPr lang="ja-JP" altLang="en-US" sz="1050" b="1" dirty="0">
                <a:solidFill>
                  <a:schemeClr val="tx1"/>
                </a:solidFill>
                <a:latin typeface="+mn-ea"/>
              </a:rPr>
              <a:t> お知らせ 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をクリックしてください。</a:t>
            </a:r>
            <a:endParaRPr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616559" y="6543253"/>
            <a:ext cx="6620456" cy="769565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92075" indent="-92075"/>
            <a:r>
              <a:rPr lang="en-US" altLang="ja-JP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照会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内容確認（お知らせ）画面が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開き、コメント欄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に「受理決定通知書」の内容が表示されます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ので、内容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を確認の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上、引き続き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供託金の納付手続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（次ページ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参照）に進んでください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1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8900" indent="-88900"/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なお、受理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決定通知書には供託金の</a:t>
            </a:r>
            <a:r>
              <a:rPr lang="ja-JP" altLang="en-US" sz="11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納付期限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が記載されています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ので、期限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までに納付手続を完了してください。</a:t>
            </a:r>
            <a:endParaRPr lang="ja-JP" altLang="en-US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7" y="2075165"/>
            <a:ext cx="4534610" cy="2631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角丸四角形 15"/>
          <p:cNvSpPr/>
          <p:nvPr/>
        </p:nvSpPr>
        <p:spPr>
          <a:xfrm>
            <a:off x="468981" y="738188"/>
            <a:ext cx="6624018" cy="4489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送信した申請情報が法務局に到達していることを確認するに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は、処理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状況照会画面から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『</a:t>
            </a:r>
            <a:r>
              <a:rPr lang="ja-JP" altLang="en-US" sz="1050" b="1" dirty="0">
                <a:solidFill>
                  <a:schemeClr val="tx1"/>
                </a:solidFill>
                <a:latin typeface="+mn-ea"/>
              </a:rPr>
              <a:t> 到達通知 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をクリックします。</a:t>
            </a:r>
            <a:endParaRPr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072978" y="2540261"/>
            <a:ext cx="2472211" cy="1458164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en-US" altLang="ja-JP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到達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通知の内容が表示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されます。</a:t>
            </a:r>
            <a:endParaRPr lang="en-US" altLang="ja-JP" sz="1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申請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情報が法務局に到達した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後、</a:t>
            </a:r>
            <a:endParaRPr lang="en-US" altLang="ja-JP" sz="1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法務局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において申請内容の審査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endParaRPr lang="en-US" altLang="ja-JP" sz="1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行われます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  <a:p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申請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内容に問題が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なければ、審査</a:t>
            </a:r>
            <a:endParaRPr lang="en-US" altLang="ja-JP" sz="1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終了後、「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受理決定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通知」が送信さ</a:t>
            </a:r>
            <a:endParaRPr lang="en-US" altLang="ja-JP" sz="1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00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れ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ますので、お待ち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ください。</a:t>
            </a:r>
            <a:endParaRPr lang="ja-JP" altLang="en-US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ホームベース 38"/>
          <p:cNvSpPr/>
          <p:nvPr/>
        </p:nvSpPr>
        <p:spPr>
          <a:xfrm>
            <a:off x="287831" y="4914652"/>
            <a:ext cx="1548584" cy="238547"/>
          </a:xfrm>
          <a:prstGeom prst="homePlate">
            <a:avLst/>
          </a:prstGeom>
          <a:solidFill>
            <a:srgbClr val="FBDF8F"/>
          </a:solidFill>
          <a:ln w="28575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 anchorCtr="0"/>
          <a:lstStyle/>
          <a:p>
            <a:pPr marL="266700"/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受理</a:t>
            </a:r>
            <a:r>
              <a:rPr lang="ja-JP" altLang="en-US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決定</a:t>
            </a: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通知</a:t>
            </a:r>
            <a:endPara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ホームベース 39"/>
          <p:cNvSpPr/>
          <p:nvPr/>
        </p:nvSpPr>
        <p:spPr>
          <a:xfrm>
            <a:off x="287831" y="378148"/>
            <a:ext cx="1308030" cy="238547"/>
          </a:xfrm>
          <a:prstGeom prst="homePlate">
            <a:avLst/>
          </a:prstGeom>
          <a:solidFill>
            <a:srgbClr val="FBDF8F"/>
          </a:solidFill>
          <a:ln w="28575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marL="266700"/>
            <a:r>
              <a:rPr kumimoji="1" lang="ja-JP" altLang="en-US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到達確認</a:t>
            </a:r>
            <a:endPara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413411" y="5135195"/>
            <a:ext cx="6476440" cy="468054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>
                <a:solidFill>
                  <a:schemeClr val="tx1"/>
                </a:solidFill>
                <a:latin typeface="+mn-ea"/>
              </a:rPr>
              <a:t>　</a:t>
            </a:r>
            <a:endParaRPr lang="ja-JP" altLang="en-US" sz="1050" dirty="0">
              <a:solidFill>
                <a:schemeClr val="tx1"/>
              </a:solidFill>
              <a:latin typeface="+mn-ea"/>
              <a:cs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063835" y="5922764"/>
            <a:ext cx="5261181" cy="612378"/>
            <a:chOff x="1063835" y="5922764"/>
            <a:chExt cx="5261181" cy="612378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718" b="11916"/>
            <a:stretch/>
          </p:blipFill>
          <p:spPr>
            <a:xfrm>
              <a:off x="1063835" y="5922764"/>
              <a:ext cx="5261181" cy="6123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正方形/長方形 19"/>
            <p:cNvSpPr/>
            <p:nvPr/>
          </p:nvSpPr>
          <p:spPr>
            <a:xfrm>
              <a:off x="4845375" y="6311428"/>
              <a:ext cx="487355" cy="19145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1063835" y="1242244"/>
            <a:ext cx="5261181" cy="612378"/>
            <a:chOff x="1063835" y="5922764"/>
            <a:chExt cx="5261181" cy="612378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718" b="11916"/>
            <a:stretch/>
          </p:blipFill>
          <p:spPr>
            <a:xfrm>
              <a:off x="1063835" y="5922764"/>
              <a:ext cx="5261181" cy="6123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正方形/長方形 23"/>
            <p:cNvSpPr/>
            <p:nvPr/>
          </p:nvSpPr>
          <p:spPr>
            <a:xfrm>
              <a:off x="4389288" y="6311428"/>
              <a:ext cx="487355" cy="19145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780052" y="7282893"/>
            <a:ext cx="3960440" cy="3125844"/>
            <a:chOff x="1983125" y="7290916"/>
            <a:chExt cx="3590731" cy="3125844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125" y="7290916"/>
              <a:ext cx="3590731" cy="31258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2590560" y="9979200"/>
              <a:ext cx="1080120" cy="846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kumimoji="1" lang="ja-JP" altLang="en-US" sz="4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名古屋法務局●●支局</a:t>
              </a:r>
              <a:endParaRPr kumimoji="1" lang="ja-JP" altLang="en-US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7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417762" y="1458268"/>
            <a:ext cx="6549415" cy="3616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納付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手続に必要な番号を確認するに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は、処理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状況照会画面から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『 </a:t>
            </a:r>
            <a:r>
              <a:rPr lang="ja-JP" altLang="en-US" sz="1050" b="1" dirty="0">
                <a:solidFill>
                  <a:schemeClr val="tx1"/>
                </a:solidFill>
                <a:latin typeface="+mn-ea"/>
              </a:rPr>
              <a:t>納付 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をクリックしてください。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306882" y="785665"/>
            <a:ext cx="7009437" cy="537195"/>
          </a:xfrm>
          <a:prstGeom prst="roundRect">
            <a:avLst>
              <a:gd name="adj" fmla="val 6614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>
                <a:solidFill>
                  <a:schemeClr val="tx1"/>
                </a:solidFill>
                <a:latin typeface="+mn-ea"/>
                <a:cs typeface="メイリオ" panose="020B0604030504040204" pitchFamily="50" charset="-128"/>
              </a:rPr>
              <a:t> </a:t>
            </a:r>
            <a:r>
              <a:rPr lang="ja-JP" altLang="en-US" sz="1050" dirty="0" smtClean="0">
                <a:solidFill>
                  <a:schemeClr val="tx1"/>
                </a:solidFill>
                <a:latin typeface="+mn-ea"/>
                <a:cs typeface="メイリオ" panose="020B0604030504040204" pitchFamily="50" charset="-128"/>
              </a:rPr>
              <a:t>  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法務局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から受理決定通知書が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届いたら、供託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金の納付手続をとります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。</a:t>
            </a:r>
            <a:endParaRPr lang="en-US" altLang="ja-JP" sz="11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r>
              <a:rPr lang="en-US" altLang="ja-JP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   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かんたん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申請における供託金の納付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は、「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電子納付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」に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よって行います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。</a:t>
            </a:r>
            <a:endParaRPr lang="en-US" altLang="ja-JP" sz="11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68263" y="2538388"/>
            <a:ext cx="6442182" cy="39522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88900" indent="-88900"/>
            <a:r>
              <a:rPr lang="en-US" altLang="ja-JP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照会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内容確認（電子納付情報表示）画面が表示されます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ので、内容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を確認の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上、ＡＴＭ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又はインターネットバンキングを利用して納付手続をとってください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180230" y="6136578"/>
            <a:ext cx="3561379" cy="3890642"/>
            <a:chOff x="306882" y="5994778"/>
            <a:chExt cx="3434727" cy="3814608"/>
          </a:xfrm>
        </p:grpSpPr>
        <p:sp>
          <p:nvSpPr>
            <p:cNvPr id="25" name="角丸四角形 24"/>
            <p:cNvSpPr/>
            <p:nvPr/>
          </p:nvSpPr>
          <p:spPr>
            <a:xfrm>
              <a:off x="306882" y="5994778"/>
              <a:ext cx="3434727" cy="3814608"/>
            </a:xfrm>
            <a:prstGeom prst="roundRect">
              <a:avLst>
                <a:gd name="adj" fmla="val 0"/>
              </a:avLst>
            </a:prstGeom>
            <a:solidFill>
              <a:srgbClr val="FFFFCC"/>
            </a:solidFill>
            <a:ln w="19050">
              <a:solidFill>
                <a:srgbClr val="FF0000">
                  <a:alpha val="40000"/>
                </a:srgbClr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bIns="0" rtlCol="0" anchor="t" anchorCtr="0">
              <a:sp3d extrusionH="57150">
                <a:bevelT w="38100" h="38100"/>
              </a:sp3d>
            </a:bodyPr>
            <a:lstStyle/>
            <a:p>
              <a:pPr marL="88900" indent="-88900" algn="ctr"/>
              <a:r>
                <a:rPr lang="ja-JP" altLang="en-US" sz="1400" b="1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インターネットバンキングを利用する場合</a:t>
              </a:r>
              <a:endParaRPr lang="en-US" altLang="ja-JP" sz="1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88900" indent="-88900"/>
              <a:endParaRPr lang="en-US" altLang="ja-JP" sz="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88900" indent="-88900"/>
              <a:r>
                <a:rPr lang="en-US" altLang="ja-JP" sz="1100" b="1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※</a:t>
              </a:r>
              <a:r>
                <a:rPr lang="ja-JP" altLang="en-US" sz="1100" b="1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11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御利用口座金融機関の</a:t>
              </a:r>
              <a:r>
                <a:rPr lang="ja-JP" altLang="en-US" sz="11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インターネットバンキング</a:t>
              </a:r>
              <a:r>
                <a:rPr lang="ja-JP" altLang="en-US" sz="11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を利用する方法に</a:t>
              </a:r>
              <a:r>
                <a:rPr lang="ja-JP" altLang="en-US" sz="11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は、次</a:t>
              </a:r>
              <a:r>
                <a:rPr lang="ja-JP" altLang="en-US" sz="11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の２通りの方法が</a:t>
              </a:r>
              <a:r>
                <a:rPr lang="ja-JP" altLang="en-US" sz="11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あります。</a:t>
              </a:r>
              <a:endParaRPr lang="en-US" altLang="ja-JP" sz="11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88900" indent="-88900"/>
              <a:r>
                <a:rPr lang="ja-JP" altLang="en-US" sz="11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11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いずれ</a:t>
              </a:r>
              <a:r>
                <a:rPr lang="ja-JP" altLang="en-US" sz="11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かの方法を選択</a:t>
              </a:r>
              <a:r>
                <a:rPr lang="ja-JP" altLang="en-US" sz="11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して、納付手続を</a:t>
              </a:r>
              <a:r>
                <a:rPr lang="ja-JP" altLang="en-US" sz="11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行ってください</a:t>
              </a:r>
              <a:r>
                <a:rPr lang="ja-JP" altLang="en-US" sz="11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。</a:t>
              </a:r>
              <a:endParaRPr lang="ja-JP" altLang="en-US" sz="11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88900" indent="-88900"/>
              <a:endParaRPr lang="ja-JP" altLang="en-US" sz="9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88900" indent="-88900"/>
              <a:endParaRPr lang="ja-JP" altLang="en-US" sz="9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88900" indent="-88900"/>
              <a:endParaRPr lang="ja-JP" altLang="en-US" sz="9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88900" indent="-88900"/>
              <a:endParaRPr lang="ja-JP" altLang="en-US" sz="9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88900" indent="-88900"/>
              <a:endParaRPr lang="ja-JP" altLang="en-US" sz="9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88900" indent="-88900"/>
              <a:endParaRPr lang="ja-JP" altLang="en-US" sz="9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88900" indent="-88900"/>
              <a:endParaRPr lang="ja-JP" altLang="en-US" sz="9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88900" indent="-88900"/>
              <a:endParaRPr lang="ja-JP" altLang="en-US" sz="9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88900" indent="-88900"/>
              <a:endParaRPr lang="ja-JP" altLang="en-US" sz="9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88900" indent="-88900"/>
              <a:endParaRPr lang="ja-JP" altLang="en-US" sz="9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88900" indent="-88900"/>
              <a:endParaRPr lang="ja-JP" altLang="en-US" sz="9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88900" indent="-88900"/>
              <a:endParaRPr lang="ja-JP" altLang="en-US" sz="9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341039" y="8331738"/>
              <a:ext cx="3351162" cy="133793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ja-JP" altLang="en-US" sz="1000" b="1" dirty="0" smtClean="0">
                  <a:solidFill>
                    <a:srgbClr val="00206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②　金融</a:t>
              </a:r>
              <a:r>
                <a:rPr lang="ja-JP" altLang="en-US" sz="1000" b="1" dirty="0">
                  <a:solidFill>
                    <a:srgbClr val="00206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機関のサイトから納付手続を行う</a:t>
              </a:r>
              <a:r>
                <a:rPr lang="ja-JP" altLang="en-US" sz="1000" b="1" dirty="0" smtClean="0">
                  <a:solidFill>
                    <a:srgbClr val="00206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方法</a:t>
              </a:r>
              <a:endParaRPr lang="en-US" altLang="ja-JP" sz="10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92075"/>
              <a:r>
                <a:rPr lang="ja-JP" altLang="en-US" sz="1000" b="1" dirty="0">
                  <a:solidFill>
                    <a:srgbClr val="00206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御利用</a:t>
              </a: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金融機関のサイトにログイン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し、取引メニュー</a:t>
              </a:r>
              <a:endParaRPr lang="en-US" altLang="ja-JP" sz="1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92075"/>
              <a:r>
                <a:rPr lang="ja-JP" altLang="en-US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から</a:t>
              </a: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「税金・各種料金払込み」等（</a:t>
              </a:r>
              <a:r>
                <a:rPr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※</a:t>
              </a: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）を選択してください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。</a:t>
              </a:r>
              <a:endParaRPr lang="en-US" altLang="ja-JP" sz="1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92075"/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その後は、画面</a:t>
              </a: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の指示に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従い、上記</a:t>
              </a: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の電子納付情報表示画面で確認した</a:t>
              </a:r>
              <a:r>
                <a:rPr lang="ja-JP" altLang="en-US" sz="1000" b="1" dirty="0">
                  <a:solidFill>
                    <a:srgbClr val="FF0000"/>
                  </a:solidFill>
                  <a:latin typeface="+mn-ea"/>
                </a:rPr>
                <a:t>「収納機関番号</a:t>
              </a:r>
              <a:r>
                <a:rPr lang="ja-JP" altLang="en-US" sz="1000" b="1" dirty="0" smtClean="0">
                  <a:solidFill>
                    <a:srgbClr val="FF0000"/>
                  </a:solidFill>
                  <a:latin typeface="+mn-ea"/>
                </a:rPr>
                <a:t>」</a:t>
              </a:r>
              <a:r>
                <a:rPr lang="ja-JP" altLang="en-US" sz="1000" b="1" dirty="0" smtClean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、</a:t>
              </a:r>
              <a:r>
                <a:rPr lang="ja-JP" altLang="en-US" sz="1000" b="1" dirty="0" smtClean="0">
                  <a:solidFill>
                    <a:srgbClr val="FF0000"/>
                  </a:solidFill>
                  <a:latin typeface="+mn-ea"/>
                </a:rPr>
                <a:t>「</a:t>
              </a:r>
              <a:r>
                <a:rPr lang="ja-JP" altLang="en-US" sz="1000" b="1" dirty="0">
                  <a:solidFill>
                    <a:srgbClr val="FF0000"/>
                  </a:solidFill>
                  <a:latin typeface="+mn-ea"/>
                </a:rPr>
                <a:t>納付番号」</a:t>
              </a: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及び</a:t>
              </a:r>
              <a:r>
                <a:rPr lang="ja-JP" altLang="en-US" sz="1000" b="1" dirty="0">
                  <a:solidFill>
                    <a:srgbClr val="FF0000"/>
                  </a:solidFill>
                  <a:latin typeface="+mn-ea"/>
                </a:rPr>
                <a:t>「</a:t>
              </a:r>
              <a:r>
                <a:rPr lang="ja-JP" altLang="en-US" sz="1000" b="1" dirty="0" smtClean="0">
                  <a:solidFill>
                    <a:srgbClr val="FF0000"/>
                  </a:solidFill>
                  <a:latin typeface="+mn-ea"/>
                </a:rPr>
                <a:t>確認</a:t>
              </a:r>
              <a:endParaRPr lang="en-US" altLang="ja-JP" sz="1000" b="1" dirty="0" smtClean="0">
                <a:solidFill>
                  <a:srgbClr val="FF0000"/>
                </a:solidFill>
                <a:latin typeface="+mn-ea"/>
              </a:endParaRPr>
            </a:p>
            <a:p>
              <a:pPr marL="92075"/>
              <a:r>
                <a:rPr lang="ja-JP" altLang="en-US" sz="1000" b="1" dirty="0" smtClean="0">
                  <a:solidFill>
                    <a:srgbClr val="FF0000"/>
                  </a:solidFill>
                  <a:latin typeface="+mn-ea"/>
                </a:rPr>
                <a:t>番号</a:t>
              </a:r>
              <a:r>
                <a:rPr lang="ja-JP" altLang="en-US" sz="1000" b="1" dirty="0">
                  <a:solidFill>
                    <a:srgbClr val="FF0000"/>
                  </a:solidFill>
                  <a:latin typeface="+mn-ea"/>
                </a:rPr>
                <a:t>」</a:t>
              </a: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を入力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し、納付</a:t>
              </a: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手続を完了して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ください。</a:t>
              </a:r>
              <a:endParaRPr lang="en-US" altLang="ja-JP" sz="1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92075"/>
              <a:endParaRPr lang="en-US" altLang="ja-JP" sz="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92075"/>
              <a:r>
                <a:rPr lang="en-US" altLang="ja-JP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※ 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メニュー名は金融機関によって異なります。</a:t>
              </a:r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341039" y="7299030"/>
              <a:ext cx="3351162" cy="101992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ja-JP" altLang="en-US" sz="1000" b="1" dirty="0" smtClean="0">
                  <a:solidFill>
                    <a:srgbClr val="00206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①　供託ねっとから</a:t>
              </a:r>
              <a:r>
                <a:rPr lang="ja-JP" altLang="en-US" sz="1000" b="1" dirty="0">
                  <a:solidFill>
                    <a:srgbClr val="00206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直接納付手続を行う</a:t>
              </a:r>
              <a:r>
                <a:rPr lang="ja-JP" altLang="en-US" sz="1000" b="1" dirty="0" smtClean="0">
                  <a:solidFill>
                    <a:srgbClr val="00206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方法</a:t>
              </a:r>
              <a:endParaRPr lang="en-US" altLang="ja-JP" sz="10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92075"/>
              <a:r>
                <a:rPr lang="ja-JP" altLang="en-US" sz="1000" b="1" dirty="0" smtClean="0">
                  <a:solidFill>
                    <a:srgbClr val="00206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上記の</a:t>
              </a: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電子納付情報表示画面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から、</a:t>
              </a:r>
              <a:r>
                <a:rPr lang="en-US" altLang="ja-JP" sz="1000" b="1" dirty="0" smtClean="0">
                  <a:solidFill>
                    <a:schemeClr val="tx1"/>
                  </a:solidFill>
                  <a:latin typeface="+mn-ea"/>
                </a:rPr>
                <a:t>『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ja-JP" altLang="en-US" sz="1000" b="1" dirty="0">
                  <a:solidFill>
                    <a:schemeClr val="tx1"/>
                  </a:solidFill>
                  <a:latin typeface="+mn-ea"/>
                </a:rPr>
                <a:t>電子納付 </a:t>
              </a:r>
              <a:r>
                <a:rPr lang="en-US" altLang="ja-JP" sz="1000" b="1" dirty="0">
                  <a:solidFill>
                    <a:schemeClr val="tx1"/>
                  </a:solidFill>
                  <a:latin typeface="+mn-ea"/>
                </a:rPr>
                <a:t>』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</a:t>
              </a:r>
              <a:endParaRPr lang="en-US" altLang="ja-JP" sz="1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92075"/>
              <a:r>
                <a:rPr lang="ja-JP" altLang="en-US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クリック</a:t>
              </a: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します。「ｅ－Ｇｏｖ」サイトが別ウィンドウで開きます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ので、御利用</a:t>
              </a: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金融機関を選択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し、その後</a:t>
              </a: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は画面の指示に従って納付手続を完了してください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。</a:t>
              </a:r>
              <a:endPara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252239" y="378148"/>
            <a:ext cx="6909455" cy="360040"/>
            <a:chOff x="340470" y="810196"/>
            <a:chExt cx="6909455" cy="360040"/>
          </a:xfrm>
        </p:grpSpPr>
        <p:cxnSp>
          <p:nvCxnSpPr>
            <p:cNvPr id="46" name="直線コネクタ 45"/>
            <p:cNvCxnSpPr>
              <a:stCxn id="47" idx="3"/>
            </p:cNvCxnSpPr>
            <p:nvPr/>
          </p:nvCxnSpPr>
          <p:spPr>
            <a:xfrm>
              <a:off x="3343313" y="990216"/>
              <a:ext cx="3906612" cy="0"/>
            </a:xfrm>
            <a:prstGeom prst="line">
              <a:avLst/>
            </a:prstGeom>
            <a:ln w="38100">
              <a:solidFill>
                <a:schemeClr val="accent6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ホームベース 46"/>
            <p:cNvSpPr/>
            <p:nvPr/>
          </p:nvSpPr>
          <p:spPr>
            <a:xfrm>
              <a:off x="340470" y="810196"/>
              <a:ext cx="3002843" cy="360040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marL="266700"/>
              <a:r>
                <a:rPr kumimoji="1"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４  供託金の納付</a:t>
              </a:r>
              <a:endPara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1720592" y="3005617"/>
            <a:ext cx="3849410" cy="3133171"/>
            <a:chOff x="1144551" y="3450624"/>
            <a:chExt cx="3494636" cy="268816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83" b="6469"/>
            <a:stretch/>
          </p:blipFill>
          <p:spPr>
            <a:xfrm>
              <a:off x="1144551" y="3450624"/>
              <a:ext cx="3493869" cy="26194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正方形/長方形 18"/>
            <p:cNvSpPr/>
            <p:nvPr/>
          </p:nvSpPr>
          <p:spPr>
            <a:xfrm>
              <a:off x="3148794" y="4870129"/>
              <a:ext cx="868504" cy="169056"/>
            </a:xfrm>
            <a:prstGeom prst="rect">
              <a:avLst/>
            </a:prstGeom>
            <a:noFill/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2935280" y="5422691"/>
              <a:ext cx="1349251" cy="218164"/>
            </a:xfrm>
            <a:prstGeom prst="rect">
              <a:avLst/>
            </a:prstGeom>
            <a:noFill/>
            <a:ln w="1905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"/>
            <p:cNvSpPr txBox="1"/>
            <p:nvPr/>
          </p:nvSpPr>
          <p:spPr>
            <a:xfrm>
              <a:off x="1344975" y="5769396"/>
              <a:ext cx="1336162" cy="131767"/>
            </a:xfrm>
            <a:prstGeom prst="rect">
              <a:avLst/>
            </a:prstGeom>
            <a:noFill/>
            <a:ln w="28575" cmpd="sng">
              <a:solidFill>
                <a:srgbClr val="FF00FF">
                  <a:alpha val="60000"/>
                </a:srgbClr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tIns="3600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kumimoji="1" lang="ja-JP" altLang="en-US" sz="1100" b="1" dirty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endParaRPr>
            </a:p>
          </p:txBody>
        </p:sp>
        <p:cxnSp>
          <p:nvCxnSpPr>
            <p:cNvPr id="53" name="カギ線コネクタ 52"/>
            <p:cNvCxnSpPr>
              <a:stCxn id="19" idx="1"/>
              <a:endCxn id="25" idx="0"/>
            </p:cNvCxnSpPr>
            <p:nvPr/>
          </p:nvCxnSpPr>
          <p:spPr>
            <a:xfrm rot="10800000" flipV="1">
              <a:off x="1362731" y="4954657"/>
              <a:ext cx="1786064" cy="1182235"/>
            </a:xfrm>
            <a:prstGeom prst="bentConnector2">
              <a:avLst/>
            </a:prstGeom>
            <a:ln w="28575">
              <a:solidFill>
                <a:srgbClr val="FF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カギ線コネクタ 53"/>
            <p:cNvCxnSpPr>
              <a:stCxn id="62" idx="3"/>
              <a:endCxn id="28" idx="0"/>
            </p:cNvCxnSpPr>
            <p:nvPr/>
          </p:nvCxnSpPr>
          <p:spPr>
            <a:xfrm>
              <a:off x="4284531" y="5531773"/>
              <a:ext cx="354656" cy="607015"/>
            </a:xfrm>
            <a:prstGeom prst="bentConnector2">
              <a:avLst/>
            </a:prstGeom>
            <a:ln w="28575">
              <a:solidFill>
                <a:srgbClr val="FF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/>
          <p:cNvGrpSpPr/>
          <p:nvPr/>
        </p:nvGrpSpPr>
        <p:grpSpPr>
          <a:xfrm>
            <a:off x="1035019" y="1890317"/>
            <a:ext cx="5261181" cy="612378"/>
            <a:chOff x="1062553" y="5922764"/>
            <a:chExt cx="5261181" cy="612378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718" b="11916"/>
            <a:stretch/>
          </p:blipFill>
          <p:spPr>
            <a:xfrm>
              <a:off x="1062553" y="5922764"/>
              <a:ext cx="5261181" cy="6123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正方形/長方形 36"/>
            <p:cNvSpPr/>
            <p:nvPr/>
          </p:nvSpPr>
          <p:spPr>
            <a:xfrm>
              <a:off x="5315070" y="6311426"/>
              <a:ext cx="487355" cy="19145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5569157" y="3170738"/>
            <a:ext cx="1671991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0" indent="-88900"/>
            <a:r>
              <a:rPr lang="en-US" altLang="ja-JP" sz="9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9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9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9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ATM</a:t>
            </a:r>
            <a:r>
              <a:rPr lang="ja-JP" altLang="en-US" sz="9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又はインターネットバンキング</a:t>
            </a:r>
            <a:r>
              <a:rPr lang="ja-JP" altLang="en-US" sz="9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</a:t>
            </a:r>
            <a:r>
              <a:rPr lang="en-US" altLang="ja-JP" sz="9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Pay-easy</a:t>
            </a:r>
            <a:r>
              <a:rPr lang="ja-JP" altLang="en-US" sz="9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（ペイジー）サービスに対応している必要が</a:t>
            </a:r>
            <a:r>
              <a:rPr lang="ja-JP" altLang="en-US" sz="9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ありますので、ご注意</a:t>
            </a:r>
            <a:r>
              <a:rPr lang="ja-JP" altLang="en-US" sz="9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ください。</a:t>
            </a:r>
            <a:endParaRPr lang="en-US" altLang="ja-JP" sz="9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8900" lvl="0" indent="-88900"/>
            <a:endParaRPr lang="en-US" altLang="ja-JP" sz="8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8900" lvl="0" indent="-88900"/>
            <a:endParaRPr lang="en-US" altLang="ja-JP" sz="8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8900" lvl="0" indent="-88900"/>
            <a:endParaRPr lang="en-US" altLang="ja-JP" sz="8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8900" lvl="0" indent="-88900"/>
            <a:endParaRPr lang="en-US" altLang="ja-JP" sz="8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8900" lvl="0" indent="-88900"/>
            <a:endParaRPr lang="en-US" altLang="ja-JP" sz="8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8900" lvl="0" indent="-88900"/>
            <a:endParaRPr lang="en-US" altLang="ja-JP" sz="8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8900" lvl="0" indent="-88900"/>
            <a:endParaRPr lang="en-US" altLang="ja-JP" sz="9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8900" lvl="0" indent="-88900"/>
            <a:r>
              <a:rPr lang="en-US" altLang="ja-JP" sz="9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9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9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電子</a:t>
            </a:r>
            <a:r>
              <a:rPr lang="ja-JP" altLang="en-US" sz="9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納付には納付期限（納付期間最終年月日）が設定されています</a:t>
            </a:r>
            <a:r>
              <a:rPr lang="ja-JP" altLang="en-US" sz="9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ので、期限</a:t>
            </a:r>
            <a:r>
              <a:rPr lang="ja-JP" altLang="en-US" sz="9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までに納付手続を終えてください。</a:t>
            </a:r>
            <a:endParaRPr lang="en-US" altLang="ja-JP" sz="9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8900" lvl="0" indent="-88900"/>
            <a:endParaRPr lang="en-US" altLang="ja-JP" sz="9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8900" lvl="0" indent="-88900"/>
            <a:r>
              <a:rPr lang="en-US" altLang="ja-JP" sz="9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9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9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900" b="1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納付</a:t>
            </a:r>
            <a:r>
              <a:rPr lang="ja-JP" altLang="en-US" sz="9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期限を過ぎると供託の申請は失効します</a:t>
            </a:r>
            <a:r>
              <a:rPr lang="ja-JP" altLang="en-US" sz="9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ので、御注意</a:t>
            </a:r>
            <a:r>
              <a:rPr lang="ja-JP" altLang="en-US" sz="9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ください。</a:t>
            </a: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31"/>
          <a:stretch/>
        </p:blipFill>
        <p:spPr>
          <a:xfrm>
            <a:off x="6345314" y="3973379"/>
            <a:ext cx="690733" cy="576063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3781549" y="6138788"/>
            <a:ext cx="3505816" cy="3888431"/>
            <a:chOff x="3781549" y="6138788"/>
            <a:chExt cx="3505816" cy="3888431"/>
          </a:xfrm>
        </p:grpSpPr>
        <p:sp>
          <p:nvSpPr>
            <p:cNvPr id="28" name="角丸四角形 27"/>
            <p:cNvSpPr/>
            <p:nvPr/>
          </p:nvSpPr>
          <p:spPr>
            <a:xfrm>
              <a:off x="3852638" y="6138788"/>
              <a:ext cx="3434727" cy="3888431"/>
            </a:xfrm>
            <a:prstGeom prst="roundRect">
              <a:avLst>
                <a:gd name="adj" fmla="val 0"/>
              </a:avLst>
            </a:prstGeom>
            <a:solidFill>
              <a:srgbClr val="FFFFCC"/>
            </a:solidFill>
            <a:ln w="19050">
              <a:solidFill>
                <a:srgbClr val="FF0000">
                  <a:alpha val="40000"/>
                </a:srgbClr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bIns="0" rtlCol="0" anchor="t" anchorCtr="0">
              <a:sp3d extrusionH="57150">
                <a:bevelT w="38100" h="38100"/>
              </a:sp3d>
            </a:bodyPr>
            <a:lstStyle/>
            <a:p>
              <a:pPr marL="88900" indent="-88900" algn="ctr"/>
              <a:r>
                <a:rPr lang="ja-JP" altLang="en-US" sz="1400" b="1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ＡＴＭを</a:t>
              </a:r>
              <a:r>
                <a:rPr lang="ja-JP" altLang="en-US" sz="1400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利用する場合</a:t>
              </a:r>
              <a:endPara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88900" indent="-88900"/>
              <a:endParaRPr lang="en-US" altLang="ja-JP" sz="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88900" indent="-88900"/>
              <a:r>
                <a:rPr lang="en-US" altLang="ja-JP" sz="1050" b="1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※</a:t>
              </a:r>
              <a:r>
                <a:rPr lang="ja-JP" altLang="en-US" sz="1050" b="1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en-US" altLang="ja-JP" sz="1050" b="1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ATM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に</a:t>
              </a:r>
              <a:r>
                <a:rPr lang="ja-JP" altLang="en-US" sz="105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「</a:t>
              </a:r>
              <a:r>
                <a:rPr lang="ja-JP" altLang="en-US" sz="1050" b="1" dirty="0">
                  <a:solidFill>
                    <a:srgbClr val="FF0000"/>
                  </a:solidFill>
                  <a:latin typeface="+mn-ea"/>
                </a:rPr>
                <a:t>収納機関番号</a:t>
              </a:r>
              <a:r>
                <a:rPr lang="ja-JP" altLang="en-US" sz="1050" b="1" dirty="0" smtClean="0">
                  <a:solidFill>
                    <a:srgbClr val="FF0000"/>
                  </a:solidFill>
                  <a:latin typeface="+mn-ea"/>
                </a:rPr>
                <a:t>」</a:t>
              </a:r>
              <a:r>
                <a:rPr lang="ja-JP" altLang="en-US" sz="1050" b="1" dirty="0" smtClean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、</a:t>
              </a:r>
              <a:r>
                <a:rPr lang="ja-JP" altLang="en-US" sz="105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「</a:t>
              </a:r>
              <a:r>
                <a:rPr lang="ja-JP" altLang="en-US" sz="1050" b="1" dirty="0">
                  <a:solidFill>
                    <a:srgbClr val="FF0000"/>
                  </a:solidFill>
                  <a:latin typeface="+mj-ea"/>
                  <a:ea typeface="+mj-ea"/>
                </a:rPr>
                <a:t>納付番号」</a:t>
              </a:r>
              <a:r>
                <a:rPr lang="ja-JP" altLang="en-US" sz="105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及び</a:t>
              </a:r>
              <a:r>
                <a:rPr lang="ja-JP" altLang="en-US" sz="1050" b="1" dirty="0">
                  <a:solidFill>
                    <a:srgbClr val="FF0000"/>
                  </a:solidFill>
                  <a:latin typeface="+mn-ea"/>
                </a:rPr>
                <a:t>「確認番号」</a:t>
              </a:r>
              <a:r>
                <a:rPr lang="ja-JP" altLang="en-US" sz="105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を入力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する</a:t>
              </a:r>
              <a:r>
                <a:rPr lang="ja-JP" altLang="en-US" sz="105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必要があります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。</a:t>
              </a:r>
              <a:endParaRPr lang="en-US" altLang="ja-JP" sz="105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88900" indent="-88900"/>
              <a:r>
                <a:rPr lang="ja-JP" altLang="en-US" sz="105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このため、ＡＴＭ</a:t>
              </a:r>
              <a:r>
                <a:rPr lang="ja-JP" altLang="en-US" sz="105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を利用する際に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は、上記</a:t>
              </a:r>
              <a:r>
                <a:rPr lang="ja-JP" altLang="en-US" sz="105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の電子納付情報表示画面を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印刷する</a:t>
              </a:r>
              <a:r>
                <a:rPr lang="ja-JP" altLang="en-US" sz="105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など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して、これら</a:t>
              </a:r>
              <a:r>
                <a:rPr lang="ja-JP" altLang="en-US" sz="105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の番号を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お手元</a:t>
              </a:r>
              <a:r>
                <a:rPr lang="ja-JP" altLang="en-US" sz="105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に用意した上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で、手続</a:t>
              </a:r>
              <a:r>
                <a:rPr lang="ja-JP" altLang="en-US" sz="105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を行って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ください</a:t>
              </a:r>
              <a:r>
                <a:rPr lang="ja-JP" altLang="en-US" sz="105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。</a:t>
              </a:r>
            </a:p>
            <a:p>
              <a:pPr marL="88900" indent="-88900"/>
              <a:endParaRPr lang="ja-JP" altLang="en-US" sz="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92075" indent="-92075"/>
              <a:r>
                <a:rPr lang="en-US" altLang="ja-JP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※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en-US" altLang="ja-JP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ATM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で</a:t>
              </a:r>
              <a:r>
                <a:rPr lang="ja-JP" altLang="en-US" sz="105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電子納付を行うに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</a:t>
              </a:r>
              <a:r>
                <a:rPr lang="en-US" altLang="ja-JP" sz="1050" b="1" dirty="0" smtClean="0">
                  <a:solidFill>
                    <a:srgbClr val="FF0000"/>
                  </a:solidFill>
                  <a:latin typeface="+mn-ea"/>
                </a:rPr>
                <a:t>ATM</a:t>
              </a:r>
              <a:r>
                <a:rPr lang="ja-JP" altLang="en-US" sz="1050" b="1" dirty="0" smtClean="0">
                  <a:solidFill>
                    <a:srgbClr val="FF0000"/>
                  </a:solidFill>
                  <a:latin typeface="+mn-ea"/>
                </a:rPr>
                <a:t>が</a:t>
              </a:r>
              <a:r>
                <a:rPr lang="ja-JP" altLang="en-US" sz="1050" b="1" dirty="0">
                  <a:solidFill>
                    <a:srgbClr val="FF0000"/>
                  </a:solidFill>
                  <a:latin typeface="+mn-ea"/>
                </a:rPr>
                <a:t>「ペイジー」サービスに対応</a:t>
              </a:r>
              <a:r>
                <a:rPr lang="ja-JP" altLang="en-US" sz="1050" b="1" dirty="0" smtClean="0">
                  <a:solidFill>
                    <a:srgbClr val="FF0000"/>
                  </a:solidFill>
                  <a:latin typeface="+mn-ea"/>
                </a:rPr>
                <a:t>して</a:t>
              </a:r>
              <a:r>
                <a:rPr lang="ja-JP" altLang="en-US" sz="1050" b="1" dirty="0">
                  <a:solidFill>
                    <a:srgbClr val="FF0000"/>
                  </a:solidFill>
                  <a:latin typeface="+mn-ea"/>
                </a:rPr>
                <a:t>いる必要</a:t>
              </a:r>
              <a:r>
                <a:rPr lang="ja-JP" altLang="en-US" sz="105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があります。</a:t>
              </a:r>
              <a:r>
                <a:rPr lang="ja-JP" altLang="en-US" sz="1050" b="1" u="sng" dirty="0">
                  <a:solidFill>
                    <a:schemeClr val="tx1"/>
                  </a:solidFill>
                  <a:latin typeface="+mn-ea"/>
                </a:rPr>
                <a:t>金融機関によってはＡＴＭが「ペイジー」サービスに対応していない場合があります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ので、事前に、対応</a:t>
              </a:r>
              <a:r>
                <a:rPr lang="ja-JP" altLang="en-US" sz="105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の有無を御利用金融機関に確認してください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。</a:t>
              </a:r>
              <a:r>
                <a:rPr lang="ja-JP" altLang="en-US" sz="9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endParaRPr lang="ja-JP" altLang="en-US" sz="9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006" y="8546874"/>
              <a:ext cx="1912857" cy="138638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3781549" y="8288284"/>
              <a:ext cx="1922582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 smtClean="0">
                  <a:solidFill>
                    <a:srgbClr val="008080"/>
                  </a:solidFill>
                  <a:latin typeface="+mn-ea"/>
                  <a:ea typeface="+mn-ea"/>
                </a:rPr>
                <a:t>＜ゆう</a:t>
              </a:r>
              <a:r>
                <a:rPr kumimoji="1" lang="ja-JP" altLang="en-US" sz="900" dirty="0" err="1" smtClean="0">
                  <a:solidFill>
                    <a:srgbClr val="008080"/>
                  </a:solidFill>
                  <a:latin typeface="+mn-ea"/>
                  <a:ea typeface="+mn-ea"/>
                </a:rPr>
                <a:t>ちょ</a:t>
              </a:r>
              <a:r>
                <a:rPr kumimoji="1" lang="ja-JP" altLang="en-US" sz="900" dirty="0" smtClean="0">
                  <a:solidFill>
                    <a:srgbClr val="008080"/>
                  </a:solidFill>
                  <a:latin typeface="+mn-ea"/>
                  <a:ea typeface="+mn-ea"/>
                </a:rPr>
                <a:t>銀行　</a:t>
              </a:r>
              <a:r>
                <a:rPr kumimoji="1" lang="en-US" altLang="ja-JP" sz="900" dirty="0" smtClean="0">
                  <a:solidFill>
                    <a:srgbClr val="008080"/>
                  </a:solidFill>
                  <a:latin typeface="+mn-ea"/>
                  <a:ea typeface="+mn-ea"/>
                </a:rPr>
                <a:t>ATM</a:t>
              </a:r>
              <a:r>
                <a:rPr kumimoji="1" lang="ja-JP" altLang="en-US" sz="900" dirty="0" smtClean="0">
                  <a:solidFill>
                    <a:srgbClr val="008080"/>
                  </a:solidFill>
                  <a:latin typeface="+mn-ea"/>
                  <a:ea typeface="+mn-ea"/>
                </a:rPr>
                <a:t>の画面例＞</a:t>
              </a:r>
              <a:endParaRPr kumimoji="1" lang="ja-JP" altLang="en-US" sz="900" dirty="0">
                <a:solidFill>
                  <a:srgbClr val="008080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25" y="8848867"/>
            <a:ext cx="1033006" cy="1033006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950239" y="8633423"/>
            <a:ext cx="16719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0" indent="-88900"/>
            <a:r>
              <a:rPr lang="en-US" altLang="ja-JP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Pay-easy</a:t>
            </a:r>
            <a:r>
              <a:rPr lang="ja-JP" altLang="en-US" sz="8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対応ＡＴＭ一覧</a:t>
            </a:r>
            <a:endParaRPr lang="en-US" altLang="ja-JP" sz="8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8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/>
          <p:cNvGrpSpPr/>
          <p:nvPr/>
        </p:nvGrpSpPr>
        <p:grpSpPr>
          <a:xfrm>
            <a:off x="252239" y="600751"/>
            <a:ext cx="6909455" cy="360040"/>
            <a:chOff x="340470" y="810196"/>
            <a:chExt cx="6909455" cy="360040"/>
          </a:xfrm>
        </p:grpSpPr>
        <p:cxnSp>
          <p:nvCxnSpPr>
            <p:cNvPr id="33" name="直線コネクタ 32"/>
            <p:cNvCxnSpPr>
              <a:stCxn id="34" idx="3"/>
            </p:cNvCxnSpPr>
            <p:nvPr/>
          </p:nvCxnSpPr>
          <p:spPr>
            <a:xfrm>
              <a:off x="3343313" y="990216"/>
              <a:ext cx="3906612" cy="0"/>
            </a:xfrm>
            <a:prstGeom prst="line">
              <a:avLst/>
            </a:prstGeom>
            <a:ln w="38100">
              <a:solidFill>
                <a:schemeClr val="accent6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ホームベース 33"/>
            <p:cNvSpPr/>
            <p:nvPr/>
          </p:nvSpPr>
          <p:spPr>
            <a:xfrm>
              <a:off x="340470" y="810196"/>
              <a:ext cx="3002843" cy="360040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marL="266700"/>
              <a:r>
                <a:rPr kumimoji="1"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５  封筒・切手の送付</a:t>
              </a:r>
              <a:endPara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5" name="角丸四角形 34"/>
          <p:cNvSpPr/>
          <p:nvPr/>
        </p:nvSpPr>
        <p:spPr>
          <a:xfrm>
            <a:off x="411517" y="1032799"/>
            <a:ext cx="6775169" cy="459804"/>
          </a:xfrm>
          <a:prstGeom prst="roundRect">
            <a:avLst>
              <a:gd name="adj" fmla="val 3023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供託書正本を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郵送での受け取りを希望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された場合は、申請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情報を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送信後、供託者住所氏名を記載した封筒を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法務局宛てに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送付します。また、被供託者への供託通知書の発送を請求した場合は、被供託者の住所氏名を記載した切手付きの封筒を送付します。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252239" y="2497658"/>
            <a:ext cx="6909455" cy="360040"/>
            <a:chOff x="340470" y="810196"/>
            <a:chExt cx="6909455" cy="360040"/>
          </a:xfrm>
        </p:grpSpPr>
        <p:cxnSp>
          <p:nvCxnSpPr>
            <p:cNvPr id="46" name="直線コネクタ 45"/>
            <p:cNvCxnSpPr>
              <a:stCxn id="47" idx="3"/>
            </p:cNvCxnSpPr>
            <p:nvPr/>
          </p:nvCxnSpPr>
          <p:spPr>
            <a:xfrm>
              <a:off x="3343313" y="990216"/>
              <a:ext cx="3906612" cy="0"/>
            </a:xfrm>
            <a:prstGeom prst="line">
              <a:avLst/>
            </a:prstGeom>
            <a:ln w="38100">
              <a:solidFill>
                <a:schemeClr val="accent6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ホームベース 46"/>
            <p:cNvSpPr/>
            <p:nvPr/>
          </p:nvSpPr>
          <p:spPr>
            <a:xfrm>
              <a:off x="340470" y="810196"/>
              <a:ext cx="3002843" cy="360040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marL="266700"/>
              <a:r>
                <a:rPr kumimoji="1"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６  供託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書</a:t>
              </a:r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正本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の受領</a:t>
              </a:r>
              <a:endPara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8" name="角丸四角形 47"/>
          <p:cNvSpPr/>
          <p:nvPr/>
        </p:nvSpPr>
        <p:spPr>
          <a:xfrm>
            <a:off x="306883" y="2785690"/>
            <a:ext cx="7009437" cy="720080"/>
          </a:xfrm>
          <a:prstGeom prst="roundRect">
            <a:avLst>
              <a:gd name="adj" fmla="val 6614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供託金の納付手続が完了する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と、納付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手続完了の通知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が、自動的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に法務局へ送信されます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。</a:t>
            </a:r>
            <a:endParaRPr lang="en-US" altLang="ja-JP" sz="11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通知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を確認した法務局で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は、申請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情報作成の際に選択された受領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方法に基づき、供託書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正本を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交付します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。</a:t>
            </a:r>
            <a:endParaRPr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254322" y="5353279"/>
            <a:ext cx="6909455" cy="360040"/>
            <a:chOff x="414561" y="810196"/>
            <a:chExt cx="6909455" cy="360040"/>
          </a:xfrm>
        </p:grpSpPr>
        <p:cxnSp>
          <p:nvCxnSpPr>
            <p:cNvPr id="56" name="直線コネクタ 55"/>
            <p:cNvCxnSpPr>
              <a:stCxn id="57" idx="3"/>
            </p:cNvCxnSpPr>
            <p:nvPr/>
          </p:nvCxnSpPr>
          <p:spPr>
            <a:xfrm>
              <a:off x="4150565" y="990216"/>
              <a:ext cx="3173451" cy="0"/>
            </a:xfrm>
            <a:prstGeom prst="line">
              <a:avLst/>
            </a:prstGeom>
            <a:ln w="38100">
              <a:solidFill>
                <a:schemeClr val="accent6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ホームベース 56"/>
            <p:cNvSpPr/>
            <p:nvPr/>
          </p:nvSpPr>
          <p:spPr>
            <a:xfrm>
              <a:off x="414561" y="810196"/>
              <a:ext cx="3736004" cy="360040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marL="266700"/>
              <a:r>
                <a:rPr kumimoji="1"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７  その他（修正（補正）連絡）</a:t>
              </a:r>
              <a:endPara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58" name="角丸四角形 57"/>
          <p:cNvSpPr/>
          <p:nvPr/>
        </p:nvSpPr>
        <p:spPr>
          <a:xfrm>
            <a:off x="371595" y="5641311"/>
            <a:ext cx="6790100" cy="574352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法務局での審査の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結果、申請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内容等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に修正が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必要な場合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は、法務局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から補正のお知らせがオンラインで送信されます。</a:t>
            </a:r>
          </a:p>
        </p:txBody>
      </p:sp>
      <p:sp>
        <p:nvSpPr>
          <p:cNvPr id="59" name="角丸四角形 58"/>
          <p:cNvSpPr/>
          <p:nvPr/>
        </p:nvSpPr>
        <p:spPr>
          <a:xfrm>
            <a:off x="459154" y="6204524"/>
            <a:ext cx="6550789" cy="37289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補正が必要な内容を確認するに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は、処理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状況照会画面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</a:t>
            </a:r>
            <a:r>
              <a:rPr lang="en-US" altLang="ja-JP" sz="1050" dirty="0" smtClean="0">
                <a:solidFill>
                  <a:schemeClr val="tx1"/>
                </a:solidFill>
                <a:latin typeface="+mn-ea"/>
              </a:rPr>
              <a:t>『</a:t>
            </a:r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sz="1050" b="1" dirty="0">
                <a:solidFill>
                  <a:schemeClr val="tx1"/>
                </a:solidFill>
                <a:latin typeface="+mn-ea"/>
              </a:rPr>
              <a:t>お知らせ </a:t>
            </a:r>
            <a:r>
              <a:rPr lang="en-US" altLang="ja-JP" sz="1050" dirty="0">
                <a:solidFill>
                  <a:schemeClr val="tx1"/>
                </a:solidFill>
                <a:latin typeface="+mn-ea"/>
              </a:rPr>
              <a:t>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をクリックしてください。</a:t>
            </a:r>
            <a:endParaRPr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4" name="図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57" y="1815938"/>
            <a:ext cx="326989" cy="475294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68" y="1652671"/>
            <a:ext cx="612049" cy="637469"/>
          </a:xfrm>
          <a:prstGeom prst="rect">
            <a:avLst/>
          </a:prstGeom>
        </p:spPr>
      </p:pic>
      <p:sp>
        <p:nvSpPr>
          <p:cNvPr id="76" name="角丸四角形 75"/>
          <p:cNvSpPr/>
          <p:nvPr/>
        </p:nvSpPr>
        <p:spPr>
          <a:xfrm>
            <a:off x="6656370" y="2268383"/>
            <a:ext cx="659950" cy="229275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長３封筒</a:t>
            </a:r>
            <a:endParaRPr lang="ja-JP" altLang="en-US" sz="9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7" name="角丸四角形 76"/>
          <p:cNvSpPr/>
          <p:nvPr/>
        </p:nvSpPr>
        <p:spPr>
          <a:xfrm>
            <a:off x="5782929" y="2268383"/>
            <a:ext cx="803966" cy="229275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角２封筒</a:t>
            </a:r>
            <a:endParaRPr lang="ja-JP" altLang="en-US" sz="9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34" y="8112039"/>
            <a:ext cx="4163337" cy="20591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373491" y="3505770"/>
            <a:ext cx="3367452" cy="139940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noAutofit/>
          </a:bodyPr>
          <a:lstStyle/>
          <a:p>
            <a:pPr marL="88900" lvl="0" indent="-88900" algn="ctr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郵送で受領する場合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88900" lvl="0" indent="-88900"/>
            <a:endParaRPr lang="en-US" altLang="ja-JP" sz="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88900" lvl="0" indent="-88900"/>
            <a:r>
              <a:rPr lang="en-US" altLang="ja-JP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申請情報作成時</a:t>
            </a:r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に、「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書面の供託書正本の送付を請求する。」を選択した場合</a:t>
            </a:r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は、法務局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において供託金の納付が確認</a:t>
            </a:r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でき次第、供託書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正本を発送します。</a:t>
            </a:r>
            <a:endParaRPr lang="en-US" altLang="ja-JP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8900" lvl="0" indent="-88900"/>
            <a:endParaRPr lang="en-US" altLang="ja-JP" sz="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8900" lvl="0" indent="-88900"/>
            <a:r>
              <a:rPr lang="en-US" altLang="ja-JP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正本送付用の封筒及び切手</a:t>
            </a:r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を、法務局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に送付する必要が</a:t>
            </a:r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あります（上記５のとおり）。</a:t>
            </a:r>
            <a:endParaRPr lang="ja-JP" altLang="en-US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19234" y="3505769"/>
            <a:ext cx="3367452" cy="13994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noAutofit/>
          </a:bodyPr>
          <a:lstStyle/>
          <a:p>
            <a:pPr marL="88900" lvl="0" indent="-88900" algn="ctr"/>
            <a:r>
              <a:rPr lang="ja-JP" altLang="en-US" sz="1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法務局の窓口</a:t>
            </a:r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で受領する場合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88900" lvl="0" indent="-88900"/>
            <a:endParaRPr lang="en-US" altLang="ja-JP" sz="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488" lvl="0" indent="-90488"/>
            <a:r>
              <a:rPr lang="en-US" altLang="ja-JP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申請情報作成時</a:t>
            </a:r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に、</a:t>
            </a:r>
            <a:r>
              <a:rPr lang="ja-JP" altLang="en-US" sz="1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1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書面の供託書正本の窓口交付を請求する。」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を選択した場合</a:t>
            </a:r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は、供託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金の納付手続</a:t>
            </a:r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完了後、法務局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へお越しください。</a:t>
            </a:r>
            <a:endParaRPr lang="en-US" altLang="ja-JP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0488" lvl="0" indent="-90488"/>
            <a:endParaRPr lang="en-US" altLang="ja-JP" sz="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0488" lvl="0" indent="-90488"/>
            <a:r>
              <a:rPr lang="en-US" altLang="ja-JP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00" b="1" u="sng" dirty="0">
                <a:solidFill>
                  <a:prstClr val="black"/>
                </a:solidFill>
                <a:latin typeface="ＭＳ Ｐゴシック"/>
                <a:ea typeface="ＭＳ Ｐゴシック"/>
              </a:rPr>
              <a:t>来庁される際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は、本人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確認の</a:t>
            </a:r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ため、</a:t>
            </a:r>
            <a:r>
              <a:rPr lang="ja-JP" altLang="en-US" sz="1000" u="sng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受理</a:t>
            </a:r>
            <a:r>
              <a:rPr lang="ja-JP" altLang="en-US" sz="1000" u="sng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決定通知書画面等を印刷した</a:t>
            </a:r>
            <a:r>
              <a:rPr lang="ja-JP" altLang="en-US" sz="1000" u="sng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もの（１０ページ下部に記載した画面）</a:t>
            </a:r>
            <a:r>
              <a:rPr lang="ja-JP" altLang="en-US" sz="10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を</a:t>
            </a:r>
            <a:r>
              <a:rPr lang="ja-JP" altLang="en-US" sz="10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お持ちください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1103957" y="6714852"/>
            <a:ext cx="5261181" cy="612378"/>
            <a:chOff x="1063835" y="5922764"/>
            <a:chExt cx="5261181" cy="612378"/>
          </a:xfrm>
        </p:grpSpPr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718" b="11916"/>
            <a:stretch/>
          </p:blipFill>
          <p:spPr>
            <a:xfrm>
              <a:off x="1063835" y="5922764"/>
              <a:ext cx="5261181" cy="6123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0" name="正方形/長方形 39"/>
            <p:cNvSpPr/>
            <p:nvPr/>
          </p:nvSpPr>
          <p:spPr>
            <a:xfrm>
              <a:off x="4845375" y="6311428"/>
              <a:ext cx="487355" cy="19145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581964" y="7419552"/>
            <a:ext cx="64745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0" indent="-88900"/>
            <a:r>
              <a:rPr lang="en-US" altLang="ja-JP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照会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内容確認（お知らせ）画面が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開き、コメント欄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に補正が必要な内容が表示されます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ので、内容を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確認してください。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申請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情報の内容の修正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は、次ページを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御覧ください。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316251" y="1524004"/>
            <a:ext cx="5056601" cy="916995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7822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5644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3467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12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9110" algn="l" defTabSz="995644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6932" algn="l" defTabSz="995644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4753" algn="l" defTabSz="995644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2576" algn="l" defTabSz="995644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92075"/>
            <a:r>
              <a:rPr lang="en-US" altLang="ja-JP" sz="1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 供託書</a:t>
            </a:r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送付用</a:t>
            </a:r>
            <a:r>
              <a:rPr lang="ja-JP" altLang="en-US" sz="1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封筒及び供託通知書送付用封筒は、宛先</a:t>
            </a:r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を記載の</a:t>
            </a:r>
            <a:r>
              <a:rPr lang="ja-JP" altLang="en-US" sz="1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上、切手（長３封筒は１１０円、角２封筒は１４０円 </a:t>
            </a:r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1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貼付した状態で法務局に送付してください</a:t>
            </a:r>
            <a:r>
              <a:rPr lang="ja-JP" altLang="en-US" sz="1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5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92075" indent="-92075"/>
            <a:r>
              <a:rPr lang="en-US" altLang="ja-JP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 書留、速達などを希望する場合は、その分の切手を貼付してください。</a:t>
            </a:r>
            <a:endParaRPr kumimoji="1" lang="en-US" altLang="ja-JP" sz="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92075" indent="-92075"/>
            <a:r>
              <a:rPr lang="en-US" altLang="ja-JP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 封筒に「申請番号」を記載するか、又は、受理決定通知書画面（１０ページ下部に記載した画面）を印刷したものを封筒に同封してください。</a:t>
            </a:r>
            <a:endParaRPr kumimoji="1" lang="ja-JP" altLang="en-US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15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345678" y="4338588"/>
            <a:ext cx="6785267" cy="360040"/>
            <a:chOff x="359693" y="4428306"/>
            <a:chExt cx="6785267" cy="360040"/>
          </a:xfrm>
        </p:grpSpPr>
        <p:cxnSp>
          <p:nvCxnSpPr>
            <p:cNvPr id="51" name="直線コネクタ 50"/>
            <p:cNvCxnSpPr/>
            <p:nvPr/>
          </p:nvCxnSpPr>
          <p:spPr>
            <a:xfrm>
              <a:off x="359693" y="4607108"/>
              <a:ext cx="6785267" cy="0"/>
            </a:xfrm>
            <a:prstGeom prst="line">
              <a:avLst/>
            </a:prstGeom>
            <a:ln w="38100">
              <a:solidFill>
                <a:schemeClr val="accent6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角丸四角形 28"/>
            <p:cNvSpPr/>
            <p:nvPr/>
          </p:nvSpPr>
          <p:spPr>
            <a:xfrm>
              <a:off x="1128492" y="4428306"/>
              <a:ext cx="5028725" cy="36004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108000" rtlCol="0" anchor="ctr" anchorCtr="0"/>
            <a:lstStyle/>
            <a:p>
              <a:pPr lvl="0" algn="ctr"/>
              <a:r>
                <a:rPr lang="ja-JP" altLang="en-US" sz="2000" b="1" dirty="0" smtClean="0"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b="1" dirty="0" smtClean="0"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供託かんたん申請　お問合せ先</a:t>
              </a:r>
              <a:endParaRPr lang="en-US" altLang="ja-JP" sz="32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iriam" panose="020B0502050101010101" pitchFamily="34" charset="-79"/>
              </a:endParaRPr>
            </a:p>
          </p:txBody>
        </p:sp>
      </p:grpSp>
      <p:pic>
        <p:nvPicPr>
          <p:cNvPr id="22" name="図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00" y="4272860"/>
            <a:ext cx="581760" cy="773770"/>
          </a:xfrm>
          <a:prstGeom prst="rect">
            <a:avLst/>
          </a:prstGeom>
        </p:spPr>
      </p:pic>
      <p:grpSp>
        <p:nvGrpSpPr>
          <p:cNvPr id="54" name="グループ化 53"/>
          <p:cNvGrpSpPr/>
          <p:nvPr/>
        </p:nvGrpSpPr>
        <p:grpSpPr>
          <a:xfrm>
            <a:off x="544710" y="4954328"/>
            <a:ext cx="3275394" cy="5141812"/>
            <a:chOff x="8245127" y="1421504"/>
            <a:chExt cx="3345469" cy="5141812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8245127" y="1513806"/>
              <a:ext cx="3345469" cy="50495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txBody>
            <a:bodyPr wrap="square" tIns="360000" rtlCol="0">
              <a:noAutofit/>
            </a:bodyPr>
            <a:lstStyle/>
            <a:p>
              <a:pPr lvl="0"/>
              <a:r>
                <a:rPr lang="ja-JP" altLang="en-US" sz="105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　■　申請内容・方法の事前相談</a:t>
              </a:r>
              <a:endParaRPr lang="en-US" altLang="ja-JP" sz="105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endParaRPr>
            </a:p>
            <a:p>
              <a:pPr lvl="0"/>
              <a:r>
                <a:rPr lang="ja-JP" altLang="en-US" sz="105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　■　申請書への入力内容や書き方が分からない</a:t>
              </a:r>
              <a:endParaRPr lang="en-US" altLang="ja-JP" sz="105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endParaRPr>
            </a:p>
            <a:p>
              <a:pPr lvl="0"/>
              <a:r>
                <a:rPr lang="ja-JP" altLang="en-US" sz="105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　　　　　　　　　　　　　　　　　　　　　等</a:t>
              </a:r>
              <a:endParaRPr lang="en-US" altLang="ja-JP" sz="105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endParaRPr>
            </a:p>
            <a:p>
              <a:pPr lvl="0"/>
              <a:endParaRPr lang="en-US" altLang="ja-JP" sz="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endParaRPr>
            </a:p>
            <a:p>
              <a:pPr lvl="0"/>
              <a:r>
                <a:rPr lang="ja-JP" altLang="en-US" sz="1200" b="1" dirty="0">
                  <a:solidFill>
                    <a:srgbClr val="FF0000"/>
                  </a:solidFill>
                  <a:latin typeface="ＭＳ Ｐゴシック"/>
                  <a:ea typeface="ＭＳ Ｐゴシック"/>
                </a:rPr>
                <a:t>　供託の申請内容</a:t>
              </a:r>
              <a:r>
                <a:rPr lang="ja-JP" altLang="en-US" sz="1200" dirty="0">
                  <a:solidFill>
                    <a:prstClr val="black"/>
                  </a:solidFill>
                  <a:latin typeface="ＭＳ Ｐゴシック"/>
                  <a:ea typeface="ＭＳ Ｐゴシック"/>
                </a:rPr>
                <a:t>について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ＭＳ Ｐゴシック"/>
                  <a:ea typeface="ＭＳ Ｐゴシック"/>
                </a:rPr>
                <a:t>は、申請先</a:t>
              </a:r>
              <a:r>
                <a:rPr lang="ja-JP" altLang="en-US" sz="1200" dirty="0">
                  <a:solidFill>
                    <a:prstClr val="black"/>
                  </a:solidFill>
                  <a:latin typeface="ＭＳ Ｐゴシック"/>
                  <a:ea typeface="ＭＳ Ｐゴシック"/>
                </a:rPr>
                <a:t>の法務局へお問い合わせください</a:t>
              </a:r>
              <a:r>
                <a:rPr lang="ja-JP" altLang="en-US" sz="12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。</a:t>
              </a:r>
              <a:endParaRPr lang="en-US" altLang="ja-JP" sz="12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lvl="0"/>
              <a:endParaRPr lang="en-US" altLang="ja-JP" sz="20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lvl="0"/>
              <a:endParaRPr lang="en-US" altLang="ja-JP" sz="20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lvl="0"/>
              <a:endParaRPr lang="ja-JP" altLang="en-US" sz="20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</p:txBody>
        </p:sp>
        <p:sp>
          <p:nvSpPr>
            <p:cNvPr id="31" name="角丸四角形 30"/>
            <p:cNvSpPr/>
            <p:nvPr/>
          </p:nvSpPr>
          <p:spPr>
            <a:xfrm>
              <a:off x="8245128" y="1421504"/>
              <a:ext cx="3332887" cy="344329"/>
            </a:xfrm>
            <a:prstGeom prst="roundRect">
              <a:avLst>
                <a:gd name="adj" fmla="val 20521"/>
              </a:avLst>
            </a:prstGeom>
            <a:solidFill>
              <a:srgbClr val="FBE0BB"/>
            </a:solidFill>
            <a:ln>
              <a:solidFill>
                <a:schemeClr val="accent6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0" rtlCol="0" anchor="t" anchorCtr="0">
              <a:sp3d extrusionH="57150">
                <a:bevelT w="38100" h="38100"/>
              </a:sp3d>
            </a:bodyPr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供託の申請内容に関するお問合せ</a:t>
              </a:r>
            </a:p>
            <a:p>
              <a:pPr algn="ctr"/>
              <a:endPara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2" name="角丸四角形 31"/>
          <p:cNvSpPr/>
          <p:nvPr/>
        </p:nvSpPr>
        <p:spPr>
          <a:xfrm>
            <a:off x="679655" y="6354813"/>
            <a:ext cx="3023209" cy="3672407"/>
          </a:xfrm>
          <a:prstGeom prst="roundRect">
            <a:avLst>
              <a:gd name="adj" fmla="val 3079"/>
            </a:avLst>
          </a:prstGeom>
          <a:solidFill>
            <a:srgbClr val="FEFAF4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r>
              <a:rPr lang="zh-TW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10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名古屋</a:t>
            </a:r>
            <a:r>
              <a:rPr lang="zh-TW" altLang="en-US" sz="10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法務局</a:t>
            </a:r>
            <a:endParaRPr lang="en-US" altLang="zh-TW" sz="10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zh-TW" sz="3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10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zh-TW" altLang="en-US" sz="9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供託課</a:t>
            </a:r>
            <a:r>
              <a:rPr lang="ja-JP" altLang="en-US" sz="9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  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〒４６０－８５１３　名古屋市中区三の丸２－２－１</a:t>
            </a:r>
            <a:endParaRPr lang="en-US" altLang="ja-JP" sz="800" b="1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　　　　</a:t>
            </a:r>
            <a:r>
              <a:rPr lang="ja-JP" altLang="en-US" sz="9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9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zh-TW" altLang="en-US" sz="9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電話 </a:t>
            </a:r>
            <a:r>
              <a:rPr lang="ja-JP" altLang="en-US" sz="900" b="1" dirty="0" smtClean="0">
                <a:solidFill>
                  <a:srgbClr val="FF0000"/>
                </a:solidFill>
                <a:latin typeface="+mj-ea"/>
                <a:ea typeface="+mj-ea"/>
              </a:rPr>
              <a:t>０５２－９５２－８０７４</a:t>
            </a:r>
            <a:endParaRPr kumimoji="1" lang="en-US" altLang="ja-JP" sz="900" b="1" dirty="0">
              <a:solidFill>
                <a:srgbClr val="FF0000"/>
              </a:solidFill>
              <a:latin typeface="+mj-ea"/>
              <a:ea typeface="+mj-ea"/>
              <a:cs typeface="メイリオ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ja-JP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春日井</a:t>
            </a:r>
            <a:r>
              <a:rPr lang="zh-TW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支局</a:t>
            </a:r>
            <a:r>
              <a:rPr lang="ja-JP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〒４８６－０８４４ 春日井市鳥居松町４－４６</a:t>
            </a:r>
            <a:endParaRPr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   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電話 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０５６８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－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８１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－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３２１０</a:t>
            </a:r>
            <a:endParaRPr lang="en-US" altLang="ja-JP" sz="9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津島</a:t>
            </a:r>
            <a:r>
              <a:rPr lang="zh-TW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支局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〒４９６－００４７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津島市西柳原町３－１０</a:t>
            </a:r>
            <a:endParaRPr lang="ja-JP" altLang="en-US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   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電話 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０５６７－２６－２４２３</a:t>
            </a:r>
            <a:endParaRPr lang="en-US" altLang="ja-JP" sz="9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一宮</a:t>
            </a:r>
            <a:r>
              <a:rPr lang="zh-TW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支局</a:t>
            </a:r>
            <a:r>
              <a:rPr lang="ja-JP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〒４９１－０８４２</a:t>
            </a:r>
            <a:r>
              <a:rPr lang="zh-TW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一宮市公園通４－１７－３</a:t>
            </a:r>
            <a:endParaRPr lang="zh-TW" altLang="en-US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 　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電話 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０５８６－７１－０６００</a:t>
            </a:r>
            <a:endParaRPr lang="en-US" altLang="zh-TW" sz="9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半田</a:t>
            </a:r>
            <a:r>
              <a:rPr lang="zh-TW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支局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〒４７５－０８１７</a:t>
            </a:r>
            <a:r>
              <a:rPr lang="zh-TW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半田市東洋町１－１２</a:t>
            </a:r>
            <a:endParaRPr lang="zh-TW" altLang="en-US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 　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電話 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０５６９－２１－１０９５</a:t>
            </a:r>
            <a:endParaRPr lang="en-US" altLang="ja-JP" sz="9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岡崎</a:t>
            </a:r>
            <a:r>
              <a:rPr lang="zh-TW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支局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〒４４４－８５３３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岡崎市羽根町字北乾地５０－１</a:t>
            </a:r>
            <a:endParaRPr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電話 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０５６４－５２－６４１５</a:t>
            </a:r>
            <a:endParaRPr lang="en-US" altLang="ja-JP" sz="9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刈谷</a:t>
            </a:r>
            <a:r>
              <a:rPr lang="zh-TW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支局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〒４４８－０８５８</a:t>
            </a:r>
            <a:r>
              <a:rPr lang="zh-TW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刈谷市若松町１－４６－１</a:t>
            </a:r>
            <a:endParaRPr lang="en-US" altLang="ja-JP" sz="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電話 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０５６６－２１－００８６</a:t>
            </a:r>
            <a:endParaRPr lang="en-US" altLang="ja-JP" sz="9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 豊田</a:t>
            </a:r>
            <a:r>
              <a:rPr lang="zh-TW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支局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〒４７１－８５８５</a:t>
            </a:r>
            <a:r>
              <a:rPr lang="zh-TW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豊田市常盤町１－１０５－３</a:t>
            </a:r>
            <a:endParaRPr lang="en-US" altLang="ja-JP" sz="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  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電話 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０５６５－３２－２９６０</a:t>
            </a:r>
            <a:endParaRPr lang="en-US" altLang="ja-JP" sz="9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9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西尾</a:t>
            </a:r>
            <a:r>
              <a:rPr lang="zh-TW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支局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〒４４５－８５１１</a:t>
            </a:r>
            <a:r>
              <a:rPr lang="zh-TW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西尾市熊味町南十五夜６０</a:t>
            </a:r>
            <a:endParaRPr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zh-TW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 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電話 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０５６３－５７－２６２２</a:t>
            </a:r>
            <a:endParaRPr lang="en-US" altLang="ja-JP" sz="9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ja-JP" altLang="en-US" sz="9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豊橋</a:t>
            </a:r>
            <a:r>
              <a:rPr lang="zh-TW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支局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〒４４０－０８８４</a:t>
            </a:r>
            <a:r>
              <a:rPr lang="zh-TW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豊橋市大国町１１１</a:t>
            </a:r>
            <a:endParaRPr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zh-TW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 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電話 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０５３２－５４－９２７８</a:t>
            </a:r>
            <a:endParaRPr lang="en-US" altLang="ja-JP" sz="9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新城</a:t>
            </a:r>
            <a:r>
              <a:rPr lang="zh-TW" altLang="en-US" sz="9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支局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〒４４１－１３８５</a:t>
            </a:r>
            <a:r>
              <a:rPr lang="zh-TW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新城市字八幡１１－２</a:t>
            </a:r>
            <a:endParaRPr lang="en-US" altLang="ja-JP" sz="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 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電話 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０５３６－２２－０４３７</a:t>
            </a:r>
            <a:endParaRPr lang="en-US" altLang="ja-JP" sz="9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9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1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endParaRPr lang="ja-JP" altLang="en-US" sz="1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endParaRPr lang="ja-JP" altLang="en-US" sz="1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endParaRPr lang="ja-JP" altLang="en-US" sz="1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endParaRPr lang="ja-JP" altLang="en-US" sz="11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r>
              <a:rPr kumimoji="1" lang="en-US" altLang="ja-JP" sz="1000" dirty="0" smtClean="0">
                <a:solidFill>
                  <a:schemeClr val="tx1"/>
                </a:solidFill>
                <a:latin typeface="+mn-ea"/>
                <a:cs typeface="メイリオ" panose="020B0604030504040204" pitchFamily="50" charset="-128"/>
              </a:rPr>
              <a:t> </a:t>
            </a:r>
            <a:endParaRPr kumimoji="1" lang="ja-JP" altLang="en-US" sz="1000" dirty="0">
              <a:solidFill>
                <a:schemeClr val="tx1"/>
              </a:solidFill>
              <a:latin typeface="+mn-ea"/>
              <a:cs typeface="メイリオ" panose="020B0604030504040204" pitchFamily="50" charset="-128"/>
            </a:endParaRPr>
          </a:p>
        </p:txBody>
      </p:sp>
      <p:grpSp>
        <p:nvGrpSpPr>
          <p:cNvPr id="53" name="グループ化 52"/>
          <p:cNvGrpSpPr/>
          <p:nvPr/>
        </p:nvGrpSpPr>
        <p:grpSpPr>
          <a:xfrm>
            <a:off x="3930908" y="4954328"/>
            <a:ext cx="3004060" cy="5141812"/>
            <a:chOff x="3723300" y="5029424"/>
            <a:chExt cx="3114864" cy="5141812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3723300" y="5121726"/>
              <a:ext cx="3114864" cy="50495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EE002"/>
              </a:solidFill>
            </a:ln>
          </p:spPr>
          <p:txBody>
            <a:bodyPr wrap="square" tIns="360000" rtlCol="0">
              <a:noAutofit/>
            </a:bodyPr>
            <a:lstStyle/>
            <a:p>
              <a:pPr lvl="0"/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105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■　システムにログインができない</a:t>
              </a:r>
            </a:p>
            <a:p>
              <a:pPr lvl="0"/>
              <a:r>
                <a:rPr lang="ja-JP" altLang="en-US" sz="105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　■　かんたん申請の流れを教えてほしい</a:t>
              </a:r>
            </a:p>
            <a:p>
              <a:pPr lvl="0"/>
              <a:r>
                <a:rPr lang="ja-JP" altLang="en-US" sz="105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　■　納付方法が分からない　　　　　　　等</a:t>
              </a:r>
              <a:endParaRPr lang="en-US" altLang="ja-JP" sz="105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endParaRPr>
            </a:p>
            <a:p>
              <a:pPr lvl="0"/>
              <a:endParaRPr lang="en-US" altLang="ja-JP" sz="7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lvl="0"/>
              <a:r>
                <a:rPr lang="ja-JP" altLang="en-US" sz="12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　かんたん申請の</a:t>
              </a:r>
              <a:r>
                <a:rPr lang="ja-JP" altLang="en-US" sz="1200" b="1" dirty="0">
                  <a:solidFill>
                    <a:srgbClr val="FF0000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入力・操作方法</a:t>
              </a:r>
              <a:r>
                <a:rPr lang="ja-JP" altLang="en-US" sz="12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について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は、</a:t>
              </a:r>
              <a:r>
                <a:rPr lang="ja-JP" altLang="en-US" sz="1200" b="1" dirty="0" smtClean="0">
                  <a:solidFill>
                    <a:srgbClr val="FF0000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サポートデスク</a:t>
              </a:r>
              <a:r>
                <a:rPr lang="ja-JP" altLang="en-US" sz="12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にお問い合わせください。</a:t>
              </a:r>
              <a:endParaRPr lang="en-US" altLang="ja-JP" sz="12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lvl="0"/>
              <a:endParaRPr lang="en-US" altLang="ja-JP" sz="14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marL="266700" lvl="0"/>
              <a:endParaRPr lang="en-US" altLang="ja-JP" sz="14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marL="266700" lvl="0"/>
              <a:endParaRPr lang="en-US" altLang="ja-JP" sz="14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marL="266700" lvl="0"/>
              <a:endParaRPr lang="en-US" altLang="ja-JP" sz="8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marL="266700" lvl="0"/>
              <a:r>
                <a:rPr lang="ja-JP" altLang="en-US" sz="12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＜お問合せ時間＞</a:t>
              </a:r>
              <a:endParaRPr lang="en-US" altLang="ja-JP" sz="12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marL="266700" lvl="0"/>
              <a:endParaRPr lang="en-US" altLang="ja-JP" sz="2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marL="266700" lvl="0"/>
              <a:r>
                <a:rPr lang="ja-JP" altLang="en-US" sz="1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　</a:t>
              </a:r>
              <a:endParaRPr lang="en-US" altLang="ja-JP" sz="1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marL="266700" lvl="0"/>
              <a:r>
                <a:rPr lang="ja-JP" altLang="en-US" sz="11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　　月曜日から金曜日まで</a:t>
              </a:r>
              <a:endParaRPr lang="en-US" altLang="ja-JP" sz="11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marL="266700" lvl="0"/>
              <a:r>
                <a:rPr lang="ja-JP" altLang="en-US" sz="11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　　８時３０分から１９時００分まで</a:t>
              </a:r>
              <a:endParaRPr lang="en-US" altLang="ja-JP" sz="11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marL="266700" lvl="0"/>
              <a:endParaRPr lang="en-US" altLang="ja-JP" sz="11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marL="266700" lvl="0"/>
              <a:r>
                <a:rPr lang="ja-JP" altLang="en-US" sz="12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＜お問合せ電話番号＞</a:t>
              </a:r>
              <a:endParaRPr lang="en-US" altLang="ja-JP" sz="12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marL="266700" lvl="0"/>
              <a:endParaRPr lang="en-US" altLang="ja-JP" sz="3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marL="266700" lvl="0"/>
              <a:r>
                <a:rPr lang="ja-JP" altLang="en-US" sz="11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　  </a:t>
              </a:r>
              <a:r>
                <a:rPr lang="en-US" altLang="ja-JP" sz="11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050</a:t>
              </a:r>
              <a:r>
                <a:rPr lang="ja-JP" altLang="en-US" sz="11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ビジネスダイヤル</a:t>
              </a:r>
              <a:endParaRPr lang="en-US" altLang="ja-JP" sz="11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marL="266700" lvl="0"/>
              <a:r>
                <a:rPr lang="ja-JP" altLang="en-US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　</a:t>
              </a:r>
              <a:r>
                <a:rPr lang="ja-JP" altLang="en-US" sz="16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０５０－３７８６－５７９７</a:t>
              </a:r>
              <a:endParaRPr lang="en-US" altLang="ja-JP" sz="16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marL="266700" lvl="0"/>
              <a:endParaRPr lang="en-US" altLang="ja-JP" sz="8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marL="444500" lvl="0" indent="-177800"/>
              <a:r>
                <a:rPr lang="ja-JP" altLang="en-US" sz="11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　  </a:t>
              </a:r>
              <a:r>
                <a:rPr lang="en-US" altLang="ja-JP" sz="11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050</a:t>
              </a:r>
              <a:r>
                <a:rPr lang="ja-JP" altLang="en-US" sz="11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ビジネスダイヤルを</a:t>
              </a:r>
              <a:r>
                <a:rPr lang="ja-JP" altLang="en-US" sz="1100" dirty="0" smtClean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御利用い</a:t>
              </a:r>
              <a:r>
                <a:rPr lang="ja-JP" altLang="en-US" sz="11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た</a:t>
              </a:r>
              <a:r>
                <a:rPr lang="ja-JP" altLang="en-US" sz="1100" dirty="0" smtClean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だけない</a:t>
              </a:r>
              <a:r>
                <a:rPr lang="ja-JP" altLang="en-US" sz="11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場合（</a:t>
              </a:r>
              <a:r>
                <a:rPr lang="en-US" altLang="ja-JP" sz="11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IP</a:t>
              </a:r>
              <a:r>
                <a:rPr lang="ja-JP" altLang="en-US" sz="11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電話番号）</a:t>
              </a:r>
              <a:endParaRPr lang="en-US" altLang="ja-JP" sz="11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marL="266700" lvl="0"/>
              <a:r>
                <a:rPr lang="ja-JP" altLang="en-US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　</a:t>
              </a:r>
              <a:r>
                <a:rPr lang="ja-JP" altLang="en-US" sz="16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０５０－３８２２－２８１１</a:t>
              </a:r>
              <a:endParaRPr lang="en-US" altLang="ja-JP" sz="16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marL="266700" lvl="0"/>
              <a:r>
                <a:rPr lang="ja-JP" altLang="en-US" sz="1100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　　　　　　　　　　　　又は</a:t>
              </a:r>
              <a:endParaRPr lang="en-US" altLang="ja-JP" sz="11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  <a:p>
              <a:pPr marL="266700" lvl="0"/>
              <a:r>
                <a:rPr lang="ja-JP" altLang="en-US" dirty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　</a:t>
              </a:r>
              <a:r>
                <a:rPr lang="ja-JP" altLang="en-US" sz="1600" dirty="0" smtClean="0">
                  <a:solidFill>
                    <a:prstClr val="black"/>
                  </a:solidFill>
                  <a:latin typeface="ＭＳ Ｐゴシック"/>
                  <a:ea typeface="ＭＳ Ｐゴシック"/>
                  <a:cs typeface="メイリオ" panose="020B0604030504040204" pitchFamily="50" charset="-128"/>
                </a:rPr>
                <a:t>０５０－３８２２－２８１２</a:t>
              </a:r>
              <a:endParaRPr lang="en-US" altLang="ja-JP" sz="1600" dirty="0">
                <a:solidFill>
                  <a:prstClr val="black"/>
                </a:solidFill>
                <a:latin typeface="ＭＳ Ｐゴシック"/>
                <a:ea typeface="ＭＳ Ｐゴシック"/>
                <a:cs typeface="メイリオ" panose="020B0604030504040204" pitchFamily="50" charset="-128"/>
              </a:endParaRPr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3723300" y="5029424"/>
              <a:ext cx="3114864" cy="344329"/>
            </a:xfrm>
            <a:prstGeom prst="roundRect">
              <a:avLst>
                <a:gd name="adj" fmla="val 23578"/>
              </a:avLst>
            </a:prstGeom>
            <a:solidFill>
              <a:srgbClr val="FDF9A9"/>
            </a:solidFill>
            <a:ln>
              <a:solidFill>
                <a:srgbClr val="FEE002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0" rtlCol="0" anchor="t" anchorCtr="0">
              <a:sp3d extrusionH="57150">
                <a:bevelT w="38100" h="38100"/>
              </a:sp3d>
            </a:bodyPr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システムの操作に関する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お問合せ</a:t>
              </a:r>
              <a:endPara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1" name="角丸四角形 40"/>
            <p:cNvSpPr/>
            <p:nvPr/>
          </p:nvSpPr>
          <p:spPr>
            <a:xfrm>
              <a:off x="3957843" y="6547931"/>
              <a:ext cx="2703107" cy="550923"/>
            </a:xfrm>
            <a:prstGeom prst="roundRect">
              <a:avLst>
                <a:gd name="adj" fmla="val 11964"/>
              </a:avLst>
            </a:prstGeom>
            <a:solidFill>
              <a:srgbClr val="FFFFCC"/>
            </a:solidFill>
            <a:ln w="19050">
              <a:solidFill>
                <a:srgbClr val="FEE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36000" bIns="0" rtlCol="0" anchor="ctr"/>
            <a:lstStyle/>
            <a:p>
              <a:pPr lvl="0" algn="ctr"/>
              <a:r>
                <a:rPr lang="ja-JP" altLang="en-US" sz="1200" b="1" dirty="0">
                  <a:solidFill>
                    <a:prstClr val="black"/>
                  </a:solidFill>
                  <a:latin typeface="+mn-ea"/>
                  <a:cs typeface="メイリオ" panose="020B0604030504040204" pitchFamily="50" charset="-128"/>
                </a:rPr>
                <a:t>登記・供託オンライン</a:t>
              </a:r>
              <a:r>
                <a:rPr lang="ja-JP" altLang="en-US" sz="1200" b="1" dirty="0" smtClean="0">
                  <a:solidFill>
                    <a:prstClr val="black"/>
                  </a:solidFill>
                  <a:latin typeface="+mn-ea"/>
                  <a:cs typeface="メイリオ" panose="020B0604030504040204" pitchFamily="50" charset="-128"/>
                </a:rPr>
                <a:t>申請システム</a:t>
              </a:r>
              <a:endParaRPr lang="en-US" altLang="ja-JP" sz="1200" b="1" dirty="0" smtClean="0">
                <a:solidFill>
                  <a:prstClr val="black"/>
                </a:solidFill>
                <a:latin typeface="+mn-ea"/>
                <a:cs typeface="メイリオ" panose="020B0604030504040204" pitchFamily="50" charset="-128"/>
              </a:endParaRPr>
            </a:p>
            <a:p>
              <a:pPr lvl="0" algn="ctr"/>
              <a:endParaRPr lang="en-US" altLang="ja-JP" sz="200" b="1" dirty="0">
                <a:solidFill>
                  <a:prstClr val="black"/>
                </a:solidFill>
                <a:latin typeface="+mn-ea"/>
                <a:cs typeface="メイリオ" panose="020B0604030504040204" pitchFamily="50" charset="-128"/>
              </a:endParaRPr>
            </a:p>
            <a:p>
              <a:pPr lvl="0" algn="ctr"/>
              <a:r>
                <a:rPr lang="ja-JP" altLang="en-US" sz="1200" b="1" dirty="0" smtClean="0">
                  <a:solidFill>
                    <a:prstClr val="black"/>
                  </a:solidFill>
                  <a:latin typeface="+mn-ea"/>
                  <a:cs typeface="メイリオ" panose="020B0604030504040204" pitchFamily="50" charset="-128"/>
                </a:rPr>
                <a:t>操作</a:t>
              </a:r>
              <a:r>
                <a:rPr lang="ja-JP" altLang="en-US" sz="1200" b="1" dirty="0">
                  <a:solidFill>
                    <a:prstClr val="black"/>
                  </a:solidFill>
                  <a:latin typeface="+mn-ea"/>
                  <a:cs typeface="メイリオ" panose="020B0604030504040204" pitchFamily="50" charset="-128"/>
                </a:rPr>
                <a:t>サポートデスク</a:t>
              </a:r>
              <a:endParaRPr kumimoji="1" lang="ja-JP" altLang="en-US" b="1" dirty="0">
                <a:solidFill>
                  <a:schemeClr val="tx1"/>
                </a:solidFill>
                <a:latin typeface="+mn-ea"/>
                <a:cs typeface="メイリオ" panose="020B0604030504040204" pitchFamily="50" charset="-128"/>
              </a:endParaRPr>
            </a:p>
          </p:txBody>
        </p:sp>
      </p:grpSp>
      <p:sp>
        <p:nvSpPr>
          <p:cNvPr id="43" name="角丸四角形 42"/>
          <p:cNvSpPr/>
          <p:nvPr/>
        </p:nvSpPr>
        <p:spPr>
          <a:xfrm>
            <a:off x="540271" y="450156"/>
            <a:ext cx="6550789" cy="46577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申請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情報の内容を修正する必要がある場合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は、当初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の申請情報を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再利用しますので、処理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状況照会画面から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『</a:t>
            </a:r>
            <a:r>
              <a:rPr lang="ja-JP" altLang="en-US" sz="105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再利用</a:t>
            </a:r>
            <a:r>
              <a:rPr lang="en-US" altLang="ja-JP" sz="1050" b="1" dirty="0" smtClean="0">
                <a:solidFill>
                  <a:schemeClr val="tx1"/>
                </a:solidFill>
                <a:latin typeface="+mn-ea"/>
              </a:rPr>
              <a:t>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をクリックします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322185" y="2973707"/>
            <a:ext cx="4509815" cy="1183644"/>
            <a:chOff x="1215032" y="2814914"/>
            <a:chExt cx="4968552" cy="1393929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617" b="1315"/>
            <a:stretch/>
          </p:blipFill>
          <p:spPr>
            <a:xfrm>
              <a:off x="1215032" y="2814914"/>
              <a:ext cx="4968552" cy="13939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9" name="正方形/長方形 48"/>
            <p:cNvSpPr/>
            <p:nvPr/>
          </p:nvSpPr>
          <p:spPr>
            <a:xfrm>
              <a:off x="3492600" y="2898429"/>
              <a:ext cx="1152128" cy="1440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1404367" y="2915545"/>
              <a:ext cx="216024" cy="1440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1114477" y="1026220"/>
            <a:ext cx="5261181" cy="612378"/>
            <a:chOff x="1062553" y="5922764"/>
            <a:chExt cx="5261181" cy="612378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718" b="11916"/>
            <a:stretch/>
          </p:blipFill>
          <p:spPr>
            <a:xfrm>
              <a:off x="1062553" y="5922764"/>
              <a:ext cx="5261181" cy="6123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3" name="正方形/長方形 32"/>
            <p:cNvSpPr/>
            <p:nvPr/>
          </p:nvSpPr>
          <p:spPr>
            <a:xfrm>
              <a:off x="5780076" y="6311426"/>
              <a:ext cx="487355" cy="19145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テキスト ボックス 6"/>
          <p:cNvSpPr txBox="1"/>
          <p:nvPr/>
        </p:nvSpPr>
        <p:spPr>
          <a:xfrm>
            <a:off x="2412479" y="1058000"/>
            <a:ext cx="648072" cy="548337"/>
          </a:xfrm>
          <a:prstGeom prst="rect">
            <a:avLst/>
          </a:prstGeom>
          <a:noFill/>
          <a:ln w="28575" cmpd="sng">
            <a:solidFill>
              <a:srgbClr val="FF00FF">
                <a:alpha val="60000"/>
              </a:srgbClr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3600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1100" b="1" dirty="0"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cxnSp>
        <p:nvCxnSpPr>
          <p:cNvPr id="7" name="カギ線コネクタ 6"/>
          <p:cNvCxnSpPr>
            <a:stCxn id="34" idx="1"/>
            <a:endCxn id="49" idx="0"/>
          </p:cNvCxnSpPr>
          <p:nvPr/>
        </p:nvCxnSpPr>
        <p:spPr>
          <a:xfrm rot="10800000" flipH="1" flipV="1">
            <a:off x="2412478" y="1332169"/>
            <a:ext cx="1499867" cy="1712454"/>
          </a:xfrm>
          <a:prstGeom prst="bentConnector4">
            <a:avLst>
              <a:gd name="adj1" fmla="val -118120"/>
              <a:gd name="adj2" fmla="val 89710"/>
            </a:avLst>
          </a:prstGeom>
          <a:ln w="19050">
            <a:solidFill>
              <a:srgbClr val="FF33CC">
                <a:alpha val="60000"/>
              </a:srgb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762589" y="1666533"/>
            <a:ext cx="636423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0" indent="-88900"/>
            <a:r>
              <a:rPr lang="en-US" altLang="ja-JP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当初の申請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情報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内容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表示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されますので、修正が必要な個所を修正してください。</a:t>
            </a:r>
            <a:endParaRPr lang="en-US" altLang="ja-JP" sz="11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8900" lvl="0" indent="-88900"/>
            <a:endParaRPr lang="en-US" altLang="ja-JP" sz="8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8900" lvl="0" indent="-88900"/>
            <a:r>
              <a:rPr lang="en-US" altLang="ja-JP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修正した申請情報を送信する際には、申請情報入力画面の下部にある</a:t>
            </a:r>
            <a:r>
              <a:rPr lang="ja-JP" altLang="en-US" sz="11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「補正コメントを受領したので補正申請として申請する。」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にチェックし、</a:t>
            </a:r>
            <a:r>
              <a:rPr lang="ja-JP" altLang="en-US" sz="11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「補正対象申請番号」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欄に、</a:t>
            </a:r>
            <a:r>
              <a:rPr lang="ja-JP" altLang="en-US" sz="1100" u="sng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補正の対象となる申請の</a:t>
            </a:r>
            <a:r>
              <a:rPr lang="ja-JP" altLang="en-US" sz="1100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「申請番号」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を忘れずに入力してください。</a:t>
            </a:r>
            <a:endParaRPr lang="en-US" altLang="ja-JP" sz="11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8900" lvl="0" indent="-88900"/>
            <a:endParaRPr lang="en-US" altLang="ja-JP" sz="8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8900" lvl="0" indent="-88900"/>
            <a:r>
              <a:rPr lang="en-US" altLang="ja-JP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申請番号は処理状況照会画面等で確認することができます。</a:t>
            </a:r>
            <a:endParaRPr lang="ja-JP" altLang="en-US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13" y="2126042"/>
            <a:ext cx="4966474" cy="291049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グループ化 14"/>
          <p:cNvGrpSpPr/>
          <p:nvPr/>
        </p:nvGrpSpPr>
        <p:grpSpPr>
          <a:xfrm>
            <a:off x="308024" y="378148"/>
            <a:ext cx="6909455" cy="360040"/>
            <a:chOff x="396255" y="810196"/>
            <a:chExt cx="6909455" cy="360040"/>
          </a:xfrm>
        </p:grpSpPr>
        <p:cxnSp>
          <p:nvCxnSpPr>
            <p:cNvPr id="13" name="直線コネクタ 12"/>
            <p:cNvCxnSpPr>
              <a:stCxn id="12" idx="3"/>
            </p:cNvCxnSpPr>
            <p:nvPr/>
          </p:nvCxnSpPr>
          <p:spPr>
            <a:xfrm>
              <a:off x="3399098" y="990216"/>
              <a:ext cx="3906612" cy="0"/>
            </a:xfrm>
            <a:prstGeom prst="line">
              <a:avLst/>
            </a:prstGeom>
            <a:ln w="38100">
              <a:solidFill>
                <a:schemeClr val="accent3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ホームベース 11"/>
            <p:cNvSpPr/>
            <p:nvPr/>
          </p:nvSpPr>
          <p:spPr>
            <a:xfrm>
              <a:off x="396255" y="810196"/>
              <a:ext cx="3002843" cy="360040"/>
            </a:xfrm>
            <a:prstGeom prst="homePlate">
              <a:avLst/>
            </a:prstGeom>
            <a:solidFill>
              <a:srgbClr val="D9F2A0"/>
            </a:solidFill>
            <a:ln w="28575">
              <a:solidFill>
                <a:srgbClr val="D9F2A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marL="266700"/>
              <a:r>
                <a:rPr kumimoji="1" lang="ja-JP" altLang="en-US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①</a:t>
              </a:r>
              <a:r>
                <a:rPr kumimoji="1"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申請者情報の登録</a:t>
              </a:r>
              <a:endPara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308024" y="378148"/>
            <a:ext cx="6909455" cy="360040"/>
            <a:chOff x="396255" y="810196"/>
            <a:chExt cx="6909455" cy="360040"/>
          </a:xfrm>
        </p:grpSpPr>
        <p:cxnSp>
          <p:nvCxnSpPr>
            <p:cNvPr id="52" name="直線コネクタ 51"/>
            <p:cNvCxnSpPr>
              <a:stCxn id="53" idx="3"/>
            </p:cNvCxnSpPr>
            <p:nvPr/>
          </p:nvCxnSpPr>
          <p:spPr>
            <a:xfrm>
              <a:off x="3399098" y="990216"/>
              <a:ext cx="3906612" cy="0"/>
            </a:xfrm>
            <a:prstGeom prst="line">
              <a:avLst/>
            </a:prstGeom>
            <a:ln w="38100">
              <a:solidFill>
                <a:schemeClr val="accent6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ホームベース 52"/>
            <p:cNvSpPr/>
            <p:nvPr/>
          </p:nvSpPr>
          <p:spPr>
            <a:xfrm>
              <a:off x="396255" y="810196"/>
              <a:ext cx="3002843" cy="360040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marL="266700"/>
              <a:r>
                <a:rPr kumimoji="1"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１  申請者情報の登録</a:t>
              </a:r>
              <a:endPara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54" name="角丸四角形 53"/>
          <p:cNvSpPr/>
          <p:nvPr/>
        </p:nvSpPr>
        <p:spPr>
          <a:xfrm>
            <a:off x="367763" y="1530300"/>
            <a:ext cx="6714223" cy="5149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インターネットで「供託ねっと」又は「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登記・供託オンライン申請システム」と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検索します。</a:t>
            </a:r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トップページから、</a:t>
            </a:r>
            <a:r>
              <a:rPr lang="en-US" altLang="ja-JP" sz="1050" b="1" dirty="0" smtClean="0">
                <a:solidFill>
                  <a:schemeClr val="tx1"/>
                </a:solidFill>
                <a:latin typeface="+mn-ea"/>
              </a:rPr>
              <a:t>『 </a:t>
            </a:r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供託かんたん申請 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をクリックします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311472" y="810196"/>
            <a:ext cx="7009437" cy="716188"/>
          </a:xfrm>
          <a:prstGeom prst="roundRect">
            <a:avLst>
              <a:gd name="adj" fmla="val 10582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供託かんたん申請を利用するために、「申請者情報」の登録が必要です。</a:t>
            </a:r>
            <a:endParaRPr lang="en-US" altLang="ja-JP" sz="11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</a:t>
            </a:r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1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1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初回利用時のみ登録が必要です。</a:t>
            </a:r>
            <a:endParaRPr lang="en-US" altLang="ja-JP" sz="11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 　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 ２回目以降は、登録した「申請者ＩＤ」及び「パスワード」によりログインすることができます。</a:t>
            </a:r>
            <a:endParaRPr kumimoji="1" lang="ja-JP" altLang="en-US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367763" y="7218908"/>
            <a:ext cx="6714223" cy="5760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利用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規約の確認画面が表示されます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ので、使用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許諾書の内容を御確認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いただき、御理解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していただいた上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で、</a:t>
            </a:r>
            <a:r>
              <a:rPr lang="en-US" altLang="ja-JP" sz="1050" b="1" dirty="0" smtClean="0">
                <a:solidFill>
                  <a:schemeClr val="tx1"/>
                </a:solidFill>
                <a:latin typeface="+mn-ea"/>
              </a:rPr>
              <a:t>『 </a:t>
            </a:r>
            <a:r>
              <a:rPr lang="ja-JP" altLang="en-US" sz="1050" b="1" dirty="0">
                <a:solidFill>
                  <a:schemeClr val="tx1"/>
                </a:solidFill>
                <a:latin typeface="+mn-ea"/>
              </a:rPr>
              <a:t>同意する 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をクリックしてください。</a:t>
            </a:r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2177815" y="3708332"/>
            <a:ext cx="1024376" cy="469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右矢印 61"/>
          <p:cNvSpPr/>
          <p:nvPr/>
        </p:nvSpPr>
        <p:spPr>
          <a:xfrm rot="8344036">
            <a:off x="2955517" y="3514012"/>
            <a:ext cx="293434" cy="119431"/>
          </a:xfrm>
          <a:prstGeom prst="rightArrow">
            <a:avLst>
              <a:gd name="adj1" fmla="val 39592"/>
              <a:gd name="adj2" fmla="val 95441"/>
            </a:avLst>
          </a:prstGeom>
          <a:solidFill>
            <a:srgbClr val="FF7C8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1611867" y="7876272"/>
            <a:ext cx="4226014" cy="2399230"/>
            <a:chOff x="1980430" y="7857347"/>
            <a:chExt cx="3456452" cy="1964873"/>
          </a:xfrm>
        </p:grpSpPr>
        <p:pic>
          <p:nvPicPr>
            <p:cNvPr id="74" name="図 7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8" r="1991" b="52105"/>
            <a:stretch/>
          </p:blipFill>
          <p:spPr>
            <a:xfrm>
              <a:off x="1980431" y="7857347"/>
              <a:ext cx="3456451" cy="13791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図 7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3" t="79658" r="1213"/>
            <a:stretch/>
          </p:blipFill>
          <p:spPr>
            <a:xfrm>
              <a:off x="1980430" y="9237221"/>
              <a:ext cx="3453976" cy="584999"/>
            </a:xfrm>
            <a:prstGeom prst="rect">
              <a:avLst/>
            </a:prstGeom>
            <a:ln>
              <a:noFill/>
            </a:ln>
          </p:spPr>
        </p:pic>
        <p:sp>
          <p:nvSpPr>
            <p:cNvPr id="76" name="正方形/長方形 75"/>
            <p:cNvSpPr/>
            <p:nvPr/>
          </p:nvSpPr>
          <p:spPr>
            <a:xfrm>
              <a:off x="1980431" y="7857348"/>
              <a:ext cx="3456451" cy="196487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7" name="正方形/長方形 76"/>
          <p:cNvSpPr/>
          <p:nvPr/>
        </p:nvSpPr>
        <p:spPr>
          <a:xfrm>
            <a:off x="2823925" y="10040492"/>
            <a:ext cx="884078" cy="235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7743" y="141842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①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87743" y="71376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③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302210" y="3339295"/>
            <a:ext cx="1137816" cy="37567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ここをクリックする</a:t>
            </a:r>
            <a:endParaRPr lang="en-US" altLang="ja-JP" sz="1000" b="1" dirty="0" smtClean="0">
              <a:solidFill>
                <a:srgbClr val="FF0000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右矢印 29"/>
          <p:cNvSpPr/>
          <p:nvPr/>
        </p:nvSpPr>
        <p:spPr>
          <a:xfrm rot="10800000">
            <a:off x="3819073" y="10050815"/>
            <a:ext cx="254794" cy="209151"/>
          </a:xfrm>
          <a:prstGeom prst="rightArrow">
            <a:avLst>
              <a:gd name="adj1" fmla="val 39592"/>
              <a:gd name="adj2" fmla="val 95441"/>
            </a:avLst>
          </a:prstGeom>
          <a:solidFill>
            <a:srgbClr val="FF7C8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4201558" y="9967554"/>
            <a:ext cx="1137816" cy="37567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ここをクリックする</a:t>
            </a:r>
            <a:endParaRPr lang="en-US" altLang="ja-JP" sz="1000" b="1" dirty="0" smtClean="0">
              <a:solidFill>
                <a:srgbClr val="FF0000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-3060129" y="5308511"/>
            <a:ext cx="29701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0" indent="-182563"/>
            <a:r>
              <a:rPr lang="en-US" altLang="ja-JP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右のようなメッセージが表示される場合は、</a:t>
            </a:r>
            <a:r>
              <a:rPr lang="en-US" altLang="ja-JP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このサイトの閲覧を続行する</a:t>
            </a:r>
            <a:r>
              <a:rPr lang="en-US" altLang="ja-JP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を選択して先に進んでください。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823" y="5595234"/>
            <a:ext cx="4335074" cy="14942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正方形/長方形 33"/>
          <p:cNvSpPr/>
          <p:nvPr/>
        </p:nvSpPr>
        <p:spPr>
          <a:xfrm>
            <a:off x="3561680" y="6849400"/>
            <a:ext cx="1024376" cy="231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367763" y="5163074"/>
            <a:ext cx="6714223" cy="3174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050" b="1" dirty="0" smtClean="0">
                <a:solidFill>
                  <a:schemeClr val="tx1"/>
                </a:solidFill>
                <a:latin typeface="+mn-ea"/>
              </a:rPr>
              <a:t>『 </a:t>
            </a:r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申請者ＩＤをお持ちでない場合 </a:t>
            </a:r>
            <a:r>
              <a:rPr lang="en-US" altLang="ja-JP" sz="1050" b="1" dirty="0" smtClean="0">
                <a:solidFill>
                  <a:schemeClr val="tx1"/>
                </a:solidFill>
                <a:latin typeface="+mn-ea"/>
              </a:rPr>
              <a:t>』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クリックします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87743" y="508336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②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7" name="右矢印 36"/>
          <p:cNvSpPr/>
          <p:nvPr/>
        </p:nvSpPr>
        <p:spPr>
          <a:xfrm rot="10800000">
            <a:off x="4612746" y="6869775"/>
            <a:ext cx="315440" cy="160220"/>
          </a:xfrm>
          <a:prstGeom prst="rightArrow">
            <a:avLst>
              <a:gd name="adj1" fmla="val 39592"/>
              <a:gd name="adj2" fmla="val 95441"/>
            </a:avLst>
          </a:prstGeom>
          <a:solidFill>
            <a:srgbClr val="FF7C8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5004767" y="6755113"/>
            <a:ext cx="1137816" cy="37567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ここをクリックする</a:t>
            </a:r>
            <a:endParaRPr lang="en-US" altLang="ja-JP" sz="1000" b="1" dirty="0" smtClean="0">
              <a:solidFill>
                <a:srgbClr val="FF0000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65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t="13417" r="13812" b="5279"/>
          <a:stretch/>
        </p:blipFill>
        <p:spPr>
          <a:xfrm>
            <a:off x="648282" y="4828606"/>
            <a:ext cx="6197861" cy="386360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t="66939" r="13812" b="7653"/>
          <a:stretch/>
        </p:blipFill>
        <p:spPr>
          <a:xfrm>
            <a:off x="648281" y="8635591"/>
            <a:ext cx="6197862" cy="120737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t="12735" r="13812" b="5959"/>
          <a:stretch/>
        </p:blipFill>
        <p:spPr>
          <a:xfrm>
            <a:off x="648283" y="1152043"/>
            <a:ext cx="6197862" cy="3863602"/>
          </a:xfrm>
          <a:prstGeom prst="rect">
            <a:avLst/>
          </a:prstGeom>
        </p:spPr>
      </p:pic>
      <p:sp>
        <p:nvSpPr>
          <p:cNvPr id="34" name="正方形/長方形 33"/>
          <p:cNvSpPr/>
          <p:nvPr/>
        </p:nvSpPr>
        <p:spPr>
          <a:xfrm>
            <a:off x="2484487" y="9516380"/>
            <a:ext cx="1184983" cy="3062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角丸四角形 69"/>
          <p:cNvSpPr/>
          <p:nvPr/>
        </p:nvSpPr>
        <p:spPr>
          <a:xfrm>
            <a:off x="468263" y="474682"/>
            <a:ext cx="6624736" cy="57866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申請者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情報新規入力画面が表示されます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ので、必要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事項を入力してください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05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必須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事項を全て入力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したら、画面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下部の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『 </a:t>
            </a:r>
            <a:r>
              <a:rPr lang="ja-JP" altLang="en-US" sz="1050" b="1" dirty="0">
                <a:solidFill>
                  <a:schemeClr val="tx1"/>
                </a:solidFill>
                <a:latin typeface="+mn-ea"/>
              </a:rPr>
              <a:t>確認 （次へ）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をクリックしてください。</a:t>
            </a:r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2819839" y="2127117"/>
            <a:ext cx="1224136" cy="304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4320505" y="1889426"/>
            <a:ext cx="1923169" cy="539020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申請者</a:t>
            </a:r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ID】</a:t>
            </a:r>
          </a:p>
          <a:p>
            <a:pPr lvl="0"/>
            <a:endParaRPr lang="en-US" altLang="ja-JP" sz="5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pPr lvl="0"/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半角英数字１１文字以内で任意の</a:t>
            </a:r>
            <a:r>
              <a:rPr lang="en-US" altLang="ja-JP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を入力してください。</a:t>
            </a:r>
            <a:endParaRPr lang="ja-JP" altLang="en-US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8243" y="29001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④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825731" y="2513238"/>
            <a:ext cx="2438179" cy="5765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5384923" y="2543990"/>
            <a:ext cx="1996647" cy="949286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パスワード</a:t>
            </a:r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lvl="0"/>
            <a:endParaRPr lang="en-US" altLang="ja-JP" sz="5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pPr lvl="0"/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「半角英字」、「半角数字」、「記号」を全て用いて、８文字以上２０文字以内で任意のパスワードを設定してください。</a:t>
            </a:r>
            <a:endParaRPr lang="ja-JP" altLang="en-US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772519" y="3361083"/>
            <a:ext cx="2376264" cy="21833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5291936" y="4183261"/>
            <a:ext cx="1923169" cy="539020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住所・氏名</a:t>
            </a:r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lvl="0"/>
            <a:endParaRPr lang="en-US" altLang="ja-JP" sz="5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pPr lvl="0"/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住所、氏名、フリガナを入力</a:t>
            </a:r>
            <a:endParaRPr lang="en-US" altLang="ja-JP" sz="1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lvl="0"/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します。</a:t>
            </a:r>
            <a:endParaRPr lang="ja-JP" altLang="en-US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794352" y="6669231"/>
            <a:ext cx="1202303" cy="5554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819839" y="8610405"/>
            <a:ext cx="1467501" cy="827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4500394" y="8701032"/>
            <a:ext cx="2132695" cy="619976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質問と答え</a:t>
            </a:r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lvl="0"/>
            <a:endParaRPr lang="en-US" altLang="ja-JP" sz="5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pPr lvl="0"/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パスワードを忘れたときに備え、任意の質問と答えを入力します。</a:t>
            </a:r>
            <a:endParaRPr lang="ja-JP" altLang="en-US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772518" y="5788240"/>
            <a:ext cx="1224137" cy="7854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171467" y="9536249"/>
            <a:ext cx="2184885" cy="272757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入力が完了したらここをクリックする</a:t>
            </a:r>
            <a:endParaRPr lang="en-US" altLang="ja-JP" sz="1000" b="1" dirty="0" smtClean="0">
              <a:solidFill>
                <a:srgbClr val="FF0000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右矢印 24"/>
          <p:cNvSpPr/>
          <p:nvPr/>
        </p:nvSpPr>
        <p:spPr>
          <a:xfrm rot="10800000">
            <a:off x="3777741" y="9564616"/>
            <a:ext cx="288032" cy="216023"/>
          </a:xfrm>
          <a:prstGeom prst="rightArrow">
            <a:avLst>
              <a:gd name="adj1" fmla="val 39592"/>
              <a:gd name="adj2" fmla="val 95441"/>
            </a:avLst>
          </a:prstGeom>
          <a:solidFill>
            <a:srgbClr val="FF7C8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4287340" y="5960959"/>
            <a:ext cx="2312584" cy="439159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連絡先電話番号</a:t>
            </a:r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lvl="0"/>
            <a:endParaRPr lang="en-US" altLang="ja-JP" sz="5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pPr lvl="0"/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ハイフン（－）も入力が必要です。</a:t>
            </a:r>
            <a:endParaRPr lang="ja-JP" altLang="en-US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320505" y="6766379"/>
            <a:ext cx="1548359" cy="371733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メールアドレス</a:t>
            </a:r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lvl="0"/>
            <a:endParaRPr lang="en-US" altLang="ja-JP" sz="5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pPr lvl="0"/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半角英数字で入力します。</a:t>
            </a:r>
            <a:endParaRPr lang="ja-JP" altLang="en-US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828252" y="7331009"/>
            <a:ext cx="1888483" cy="12170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4860751" y="7530789"/>
            <a:ext cx="2088232" cy="811438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メール受信設定</a:t>
            </a:r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lvl="0"/>
            <a:endParaRPr lang="en-US" altLang="ja-JP" sz="5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pPr lvl="0"/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法務局からのお知らせについてメールでの受信を希望される方は任意の項目にチェック願います。</a:t>
            </a:r>
            <a:endParaRPr lang="ja-JP" altLang="en-US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0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t="24232" r="12247" b="9708"/>
          <a:stretch/>
        </p:blipFill>
        <p:spPr>
          <a:xfrm>
            <a:off x="689306" y="7071947"/>
            <a:ext cx="6128149" cy="3025289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r="2524"/>
          <a:stretch/>
        </p:blipFill>
        <p:spPr>
          <a:xfrm>
            <a:off x="734745" y="858735"/>
            <a:ext cx="6037273" cy="48111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角丸四角形 32"/>
          <p:cNvSpPr/>
          <p:nvPr/>
        </p:nvSpPr>
        <p:spPr>
          <a:xfrm>
            <a:off x="353761" y="234132"/>
            <a:ext cx="6799244" cy="50405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申請者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情報入力内容確認画面が表示されます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ので、入力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した内容に間違いがないか確認の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上、間違い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がなければ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『 </a:t>
            </a:r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仮登録（次へ） 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をクリックしてください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908423" y="5236104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3741" y="874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⑤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 rot="10800000">
            <a:off x="3038106" y="5286053"/>
            <a:ext cx="254794" cy="209151"/>
          </a:xfrm>
          <a:prstGeom prst="rightArrow">
            <a:avLst>
              <a:gd name="adj1" fmla="val 39592"/>
              <a:gd name="adj2" fmla="val 95441"/>
            </a:avLst>
          </a:prstGeom>
          <a:solidFill>
            <a:srgbClr val="FF7C8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3420591" y="5202792"/>
            <a:ext cx="1137816" cy="37567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ここをクリックする</a:t>
            </a:r>
            <a:endParaRPr lang="en-US" altLang="ja-JP" sz="1000" b="1" dirty="0" smtClean="0">
              <a:solidFill>
                <a:srgbClr val="FF0000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53761" y="5962616"/>
            <a:ext cx="6799244" cy="4298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申請者情報仮登録完了画面が表示されますので、</a:t>
            </a:r>
            <a:r>
              <a:rPr lang="en-US" altLang="ja-JP" sz="1050" b="1" dirty="0" smtClean="0">
                <a:solidFill>
                  <a:schemeClr val="tx1"/>
                </a:solidFill>
                <a:latin typeface="+mn-ea"/>
              </a:rPr>
              <a:t>『 </a:t>
            </a:r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発行（次へ） 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をクリックしてください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6798" y="6424443"/>
            <a:ext cx="6320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0" indent="-182563"/>
            <a:r>
              <a:rPr lang="en-US" altLang="ja-JP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   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申請者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情報新規入力画面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ja-JP" altLang="en-US" sz="11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「メールアドレス」欄に入力したメールアドレス宛てに</a:t>
            </a:r>
            <a:r>
              <a:rPr lang="ja-JP" altLang="en-US" sz="1100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「申請者情報登録用　認証情報のお知らせ」メールが送付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されます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3339" y="580771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⑥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342249" y="9654168"/>
            <a:ext cx="1296144" cy="297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10800000">
            <a:off x="3723511" y="9723215"/>
            <a:ext cx="254794" cy="209151"/>
          </a:xfrm>
          <a:prstGeom prst="rightArrow">
            <a:avLst>
              <a:gd name="adj1" fmla="val 39592"/>
              <a:gd name="adj2" fmla="val 95441"/>
            </a:avLst>
          </a:prstGeom>
          <a:solidFill>
            <a:srgbClr val="FF7C8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4080623" y="9614975"/>
            <a:ext cx="1137816" cy="37567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ここをクリックする</a:t>
            </a:r>
            <a:endParaRPr lang="en-US" altLang="ja-JP" sz="1000" b="1" dirty="0" smtClean="0">
              <a:solidFill>
                <a:srgbClr val="FF0000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80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t="24642" r="12050" b="19461"/>
          <a:stretch/>
        </p:blipFill>
        <p:spPr>
          <a:xfrm>
            <a:off x="908915" y="5629179"/>
            <a:ext cx="6004563" cy="247688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16155" r="12280" b="5928"/>
          <a:stretch/>
        </p:blipFill>
        <p:spPr>
          <a:xfrm>
            <a:off x="859565" y="1481442"/>
            <a:ext cx="6000929" cy="3450534"/>
          </a:xfrm>
          <a:prstGeom prst="rect">
            <a:avLst/>
          </a:prstGeom>
        </p:spPr>
      </p:pic>
      <p:sp>
        <p:nvSpPr>
          <p:cNvPr id="57" name="正方形/長方形 56"/>
          <p:cNvSpPr/>
          <p:nvPr/>
        </p:nvSpPr>
        <p:spPr>
          <a:xfrm>
            <a:off x="2531059" y="4527679"/>
            <a:ext cx="1249016" cy="294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2643301" y="7510908"/>
            <a:ext cx="1189758" cy="2898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2787028" y="4004829"/>
            <a:ext cx="214600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角丸四角形 63"/>
          <p:cNvSpPr/>
          <p:nvPr/>
        </p:nvSpPr>
        <p:spPr>
          <a:xfrm>
            <a:off x="409241" y="170616"/>
            <a:ext cx="6799244" cy="6480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認証情報入力画面が表示されますので、</a:t>
            </a:r>
            <a:r>
              <a:rPr lang="ja-JP" altLang="en-US" sz="105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で登録した「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メールアドレス」欄に入力したメールアドレス宛て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に送付された「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申請者情報登録用　認証情報のお知らせ」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メールの本文に記載された認証情報を入力し、</a:t>
            </a:r>
            <a:r>
              <a:rPr lang="en-US" altLang="ja-JP" sz="1050" b="1" dirty="0" smtClean="0">
                <a:solidFill>
                  <a:schemeClr val="tx1"/>
                </a:solidFill>
                <a:latin typeface="+mn-ea"/>
              </a:rPr>
              <a:t>『 </a:t>
            </a:r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登録（次へ） 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をクリックしてください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419777" y="5035261"/>
            <a:ext cx="6799244" cy="5040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申請者情報の登録が完了すると、申請者情報登録完了画面が表示されますので、</a:t>
            </a:r>
            <a:r>
              <a:rPr lang="en-US" altLang="ja-JP" sz="1050" b="1" dirty="0" smtClean="0">
                <a:solidFill>
                  <a:schemeClr val="tx1"/>
                </a:solidFill>
                <a:latin typeface="+mn-ea"/>
              </a:rPr>
              <a:t>『 </a:t>
            </a:r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ログイン画面へ</a:t>
            </a:r>
            <a:r>
              <a:rPr lang="en-US" altLang="ja-JP" sz="1050" b="1" dirty="0" smtClean="0">
                <a:solidFill>
                  <a:schemeClr val="tx1"/>
                </a:solidFill>
                <a:latin typeface="+mn-ea"/>
              </a:rPr>
              <a:t>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をクリックしてください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05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4341" y="48863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⑧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9757" y="1012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⑦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069974" y="3740822"/>
            <a:ext cx="2048952" cy="668138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認証情報</a:t>
            </a:r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lvl="0"/>
            <a:endParaRPr lang="en-US" altLang="ja-JP" sz="1000" b="1" dirty="0" smtClean="0">
              <a:solidFill>
                <a:srgbClr val="FF0000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  <a:cs typeface="メイリオ" panose="020B0604030504040204" pitchFamily="50" charset="-128"/>
            </a:endParaRPr>
          </a:p>
          <a:p>
            <a:pPr lvl="0"/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登録したメールアドレスに届いた認証情報を入力す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る</a:t>
            </a:r>
            <a:endParaRPr lang="ja-JP" altLang="en-US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右矢印 19"/>
          <p:cNvSpPr/>
          <p:nvPr/>
        </p:nvSpPr>
        <p:spPr>
          <a:xfrm rot="10800000">
            <a:off x="3911198" y="4570284"/>
            <a:ext cx="254794" cy="209151"/>
          </a:xfrm>
          <a:prstGeom prst="rightArrow">
            <a:avLst>
              <a:gd name="adj1" fmla="val 39592"/>
              <a:gd name="adj2" fmla="val 95441"/>
            </a:avLst>
          </a:prstGeom>
          <a:solidFill>
            <a:srgbClr val="FF7C8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4293683" y="4487023"/>
            <a:ext cx="1137816" cy="37567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ここをクリックする</a:t>
            </a:r>
            <a:endParaRPr lang="en-US" altLang="ja-JP" sz="1000" b="1" dirty="0" smtClean="0">
              <a:solidFill>
                <a:srgbClr val="FF0000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右矢印 21"/>
          <p:cNvSpPr/>
          <p:nvPr/>
        </p:nvSpPr>
        <p:spPr>
          <a:xfrm rot="10800000">
            <a:off x="3964182" y="7570629"/>
            <a:ext cx="254794" cy="209151"/>
          </a:xfrm>
          <a:prstGeom prst="rightArrow">
            <a:avLst>
              <a:gd name="adj1" fmla="val 39592"/>
              <a:gd name="adj2" fmla="val 95441"/>
            </a:avLst>
          </a:prstGeom>
          <a:solidFill>
            <a:srgbClr val="FF7C8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4346667" y="7487368"/>
            <a:ext cx="1137816" cy="37567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ここをクリックする</a:t>
            </a:r>
            <a:endParaRPr lang="en-US" altLang="ja-JP" sz="1000" b="1" dirty="0" smtClean="0">
              <a:solidFill>
                <a:srgbClr val="FF0000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9777" y="866352"/>
            <a:ext cx="67887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0" indent="-182563"/>
            <a:r>
              <a:rPr lang="en-US" altLang="ja-JP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   </a:t>
            </a:r>
            <a:r>
              <a:rPr lang="ja-JP" altLang="en-US" sz="1100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認証</a:t>
            </a:r>
            <a:r>
              <a:rPr lang="ja-JP" altLang="en-US" sz="1100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情報の有効期間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は申請者情報仮登録完了画面の</a:t>
            </a:r>
            <a:r>
              <a:rPr lang="en-US" altLang="ja-JP" sz="1100" b="1" dirty="0">
                <a:solidFill>
                  <a:prstClr val="black"/>
                </a:solidFill>
                <a:latin typeface="ＭＳ Ｐゴシック"/>
                <a:ea typeface="ＭＳ Ｐゴシック"/>
              </a:rPr>
              <a:t>『 </a:t>
            </a:r>
            <a:r>
              <a:rPr lang="ja-JP" altLang="en-US" sz="1100" b="1" dirty="0">
                <a:solidFill>
                  <a:prstClr val="black"/>
                </a:solidFill>
                <a:latin typeface="ＭＳ Ｐゴシック"/>
                <a:ea typeface="ＭＳ Ｐゴシック"/>
              </a:rPr>
              <a:t>発行（次へ） </a:t>
            </a:r>
            <a:r>
              <a:rPr lang="en-US" altLang="ja-JP" sz="1100" b="1" dirty="0">
                <a:solidFill>
                  <a:prstClr val="black"/>
                </a:solidFill>
                <a:latin typeface="ＭＳ Ｐゴシック"/>
                <a:ea typeface="ＭＳ Ｐゴシック"/>
              </a:rPr>
              <a:t>』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をクリックしてから</a:t>
            </a:r>
            <a:r>
              <a:rPr lang="ja-JP" altLang="en-US" sz="1100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３０分間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です。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82563" lvl="0" indent="-182563"/>
            <a:r>
              <a:rPr lang="en-US" altLang="ja-JP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</a:t>
            </a:r>
            <a:r>
              <a:rPr lang="ja-JP" altLang="en-US" sz="11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有効</a:t>
            </a:r>
            <a:r>
              <a:rPr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期間内に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申請者情報の</a:t>
            </a:r>
            <a:r>
              <a:rPr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登録が完了しない</a:t>
            </a:r>
            <a:r>
              <a:rPr lang="ja-JP" altLang="en-US" sz="11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場合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、登録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最初からやり直す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必要があります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ので、御注意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ください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6"/>
          <a:stretch/>
        </p:blipFill>
        <p:spPr>
          <a:xfrm>
            <a:off x="1380337" y="8709368"/>
            <a:ext cx="4905444" cy="16118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角丸四角形 24"/>
          <p:cNvSpPr/>
          <p:nvPr/>
        </p:nvSpPr>
        <p:spPr>
          <a:xfrm>
            <a:off x="455244" y="8154671"/>
            <a:ext cx="6649662" cy="42473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ログイン画面が表示されます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ので、申請者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情報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登録で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設定した「申請者ＩＤ」と「パスワード」を入力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し、</a:t>
            </a:r>
            <a:r>
              <a:rPr lang="en-US" altLang="ja-JP" sz="1050" b="1" dirty="0" smtClean="0">
                <a:solidFill>
                  <a:schemeClr val="tx1"/>
                </a:solidFill>
                <a:latin typeface="+mn-ea"/>
                <a:cs typeface="メイリオ" panose="020B0604030504040204" pitchFamily="50" charset="-128"/>
              </a:rPr>
              <a:t>『</a:t>
            </a:r>
            <a:r>
              <a:rPr lang="ja-JP" altLang="en-US" sz="1050" b="1" dirty="0">
                <a:solidFill>
                  <a:schemeClr val="tx1"/>
                </a:solidFill>
                <a:latin typeface="+mn-ea"/>
                <a:cs typeface="メイリオ" panose="020B0604030504040204" pitchFamily="50" charset="-128"/>
              </a:rPr>
              <a:t>ログイン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  <a:cs typeface="メイリオ" panose="020B0604030504040204" pitchFamily="50" charset="-128"/>
              </a:rPr>
              <a:t>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をクリックします。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791999" y="9820707"/>
            <a:ext cx="967589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040783" y="9355999"/>
            <a:ext cx="718805" cy="308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90853" y="799248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⑨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4097885" y="9261650"/>
            <a:ext cx="2293586" cy="469927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ログイン</a:t>
            </a:r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lvl="0"/>
            <a:endParaRPr lang="en-US" altLang="ja-JP" sz="1000" b="1" dirty="0" smtClean="0">
              <a:solidFill>
                <a:srgbClr val="FF0000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  <a:cs typeface="メイリオ" panose="020B0604030504040204" pitchFamily="50" charset="-128"/>
            </a:endParaRPr>
          </a:p>
          <a:p>
            <a:pPr lvl="0"/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登録した</a:t>
            </a:r>
            <a:r>
              <a:rPr lang="en-US" altLang="ja-JP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とパスワードを入力する</a:t>
            </a:r>
            <a:endParaRPr lang="ja-JP" altLang="en-US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右矢印 29"/>
          <p:cNvSpPr/>
          <p:nvPr/>
        </p:nvSpPr>
        <p:spPr>
          <a:xfrm rot="10800000">
            <a:off x="3877363" y="9843322"/>
            <a:ext cx="254794" cy="209151"/>
          </a:xfrm>
          <a:prstGeom prst="rightArrow">
            <a:avLst>
              <a:gd name="adj1" fmla="val 39592"/>
              <a:gd name="adj2" fmla="val 95441"/>
            </a:avLst>
          </a:prstGeom>
          <a:solidFill>
            <a:srgbClr val="FF7C8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4256932" y="9782296"/>
            <a:ext cx="1137816" cy="37567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ここをクリックする</a:t>
            </a:r>
            <a:endParaRPr lang="en-US" altLang="ja-JP" sz="1000" b="1" dirty="0" smtClean="0">
              <a:solidFill>
                <a:srgbClr val="FF0000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96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15"/>
          <a:stretch/>
        </p:blipFill>
        <p:spPr>
          <a:xfrm>
            <a:off x="1388381" y="7226924"/>
            <a:ext cx="5076008" cy="2766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図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76" y="8610388"/>
            <a:ext cx="1815563" cy="17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図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80" y="8610388"/>
            <a:ext cx="1749796" cy="175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36" y="3782046"/>
            <a:ext cx="5022098" cy="283546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2" name="グループ化 61"/>
          <p:cNvGrpSpPr/>
          <p:nvPr/>
        </p:nvGrpSpPr>
        <p:grpSpPr>
          <a:xfrm>
            <a:off x="317375" y="251117"/>
            <a:ext cx="6909455" cy="360040"/>
            <a:chOff x="396255" y="810196"/>
            <a:chExt cx="6909455" cy="360040"/>
          </a:xfrm>
        </p:grpSpPr>
        <p:cxnSp>
          <p:nvCxnSpPr>
            <p:cNvPr id="63" name="直線コネクタ 62"/>
            <p:cNvCxnSpPr>
              <a:stCxn id="64" idx="3"/>
            </p:cNvCxnSpPr>
            <p:nvPr/>
          </p:nvCxnSpPr>
          <p:spPr>
            <a:xfrm>
              <a:off x="3399098" y="990216"/>
              <a:ext cx="3906612" cy="0"/>
            </a:xfrm>
            <a:prstGeom prst="line">
              <a:avLst/>
            </a:prstGeom>
            <a:ln w="38100">
              <a:solidFill>
                <a:schemeClr val="accent6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ホームベース 63"/>
            <p:cNvSpPr/>
            <p:nvPr/>
          </p:nvSpPr>
          <p:spPr>
            <a:xfrm>
              <a:off x="396255" y="810196"/>
              <a:ext cx="3002843" cy="360040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marL="266700"/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２</a:t>
              </a:r>
              <a:r>
                <a:rPr kumimoji="1"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申請情報の作成</a:t>
              </a:r>
              <a:endPara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75" name="角丸四角形 74"/>
          <p:cNvSpPr/>
          <p:nvPr/>
        </p:nvSpPr>
        <p:spPr>
          <a:xfrm>
            <a:off x="496533" y="3252958"/>
            <a:ext cx="6649662" cy="4375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供託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申請メニューが表示されます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ので、手続名</a:t>
            </a:r>
            <a:r>
              <a:rPr lang="en-US" altLang="ja-JP" sz="1050" b="1" dirty="0">
                <a:solidFill>
                  <a:srgbClr val="FF0000"/>
                </a:solidFill>
                <a:latin typeface="+mn-ea"/>
                <a:cs typeface="メイリオ" panose="020B0604030504040204" pitchFamily="50" charset="-128"/>
              </a:rPr>
              <a:t>『</a:t>
            </a:r>
            <a:r>
              <a:rPr lang="ja-JP" altLang="en-US" sz="1050" b="1" dirty="0">
                <a:solidFill>
                  <a:srgbClr val="FF0000"/>
                </a:solidFill>
                <a:latin typeface="+mn-ea"/>
                <a:cs typeface="メイリオ" panose="020B0604030504040204" pitchFamily="50" charset="-128"/>
              </a:rPr>
              <a:t>供託（金銭</a:t>
            </a:r>
            <a:r>
              <a:rPr lang="ja-JP" altLang="en-US" sz="1050" b="1" dirty="0" smtClean="0">
                <a:solidFill>
                  <a:srgbClr val="FF0000"/>
                </a:solidFill>
                <a:latin typeface="+mn-ea"/>
                <a:cs typeface="メイリオ" panose="020B0604030504040204" pitchFamily="50" charset="-128"/>
              </a:rPr>
              <a:t>）地代家賃弁済</a:t>
            </a:r>
            <a:r>
              <a:rPr lang="en-US" altLang="ja-JP" sz="1050" b="1" dirty="0" smtClean="0">
                <a:solidFill>
                  <a:srgbClr val="FF0000"/>
                </a:solidFill>
                <a:latin typeface="+mn-ea"/>
                <a:cs typeface="メイリオ" panose="020B0604030504040204" pitchFamily="50" charset="-128"/>
              </a:rPr>
              <a:t>【</a:t>
            </a:r>
            <a:r>
              <a:rPr lang="ja-JP" altLang="en-US" sz="1050" b="1" dirty="0">
                <a:solidFill>
                  <a:srgbClr val="FF0000"/>
                </a:solidFill>
                <a:latin typeface="+mn-ea"/>
                <a:cs typeface="メイリオ" panose="020B0604030504040204" pitchFamily="50" charset="-128"/>
              </a:rPr>
              <a:t>かんたん</a:t>
            </a:r>
            <a:r>
              <a:rPr lang="en-US" altLang="ja-JP" sz="1050" b="1" dirty="0">
                <a:solidFill>
                  <a:srgbClr val="FF0000"/>
                </a:solidFill>
                <a:latin typeface="+mn-ea"/>
                <a:cs typeface="メイリオ" panose="020B0604030504040204" pitchFamily="50" charset="-128"/>
              </a:rPr>
              <a:t>】』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を選択します。</a:t>
            </a:r>
          </a:p>
        </p:txBody>
      </p:sp>
      <p:sp>
        <p:nvSpPr>
          <p:cNvPr id="76" name="正方形/長方形 75"/>
          <p:cNvSpPr/>
          <p:nvPr/>
        </p:nvSpPr>
        <p:spPr>
          <a:xfrm>
            <a:off x="1993254" y="4804058"/>
            <a:ext cx="1394785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角丸四角形 77"/>
          <p:cNvSpPr/>
          <p:nvPr/>
        </p:nvSpPr>
        <p:spPr>
          <a:xfrm>
            <a:off x="496532" y="6642844"/>
            <a:ext cx="6649663" cy="43204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申請情報の入力画面が表示されます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ので、必要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事項を入力します。</a:t>
            </a:r>
            <a:endParaRPr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89" name="グループ化 88"/>
          <p:cNvGrpSpPr/>
          <p:nvPr/>
        </p:nvGrpSpPr>
        <p:grpSpPr>
          <a:xfrm>
            <a:off x="928846" y="8922162"/>
            <a:ext cx="2863787" cy="1445468"/>
            <a:chOff x="-1929064" y="3023536"/>
            <a:chExt cx="3050416" cy="1625750"/>
          </a:xfrm>
        </p:grpSpPr>
        <p:sp>
          <p:nvSpPr>
            <p:cNvPr id="92" name="正方形/長方形 91"/>
            <p:cNvSpPr/>
            <p:nvPr/>
          </p:nvSpPr>
          <p:spPr>
            <a:xfrm>
              <a:off x="-1929064" y="4160835"/>
              <a:ext cx="216024" cy="144016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3" name="直線矢印コネクタ 92"/>
            <p:cNvCxnSpPr/>
            <p:nvPr/>
          </p:nvCxnSpPr>
          <p:spPr>
            <a:xfrm flipV="1">
              <a:off x="-1713040" y="3294550"/>
              <a:ext cx="1671099" cy="870675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正方形/長方形 90"/>
            <p:cNvSpPr/>
            <p:nvPr/>
          </p:nvSpPr>
          <p:spPr>
            <a:xfrm>
              <a:off x="-41942" y="3023536"/>
              <a:ext cx="1163294" cy="162575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4" name="角丸四角形 93"/>
          <p:cNvSpPr/>
          <p:nvPr/>
        </p:nvSpPr>
        <p:spPr>
          <a:xfrm>
            <a:off x="5139093" y="7254848"/>
            <a:ext cx="2212524" cy="1244026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lvl="0"/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供託所の表示</a:t>
            </a:r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lvl="0"/>
            <a:endParaRPr lang="en-US" altLang="ja-JP" sz="5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pPr lvl="0"/>
            <a:r>
              <a:rPr lang="en-US" altLang="ja-JP" sz="1000" b="1" dirty="0" smtClean="0">
                <a:solidFill>
                  <a:prstClr val="black"/>
                </a:solidFill>
                <a:latin typeface="+mn-ea"/>
              </a:rPr>
              <a:t>『 </a:t>
            </a:r>
            <a:r>
              <a:rPr lang="ja-JP" altLang="en-US" sz="1000" b="1" dirty="0">
                <a:solidFill>
                  <a:prstClr val="black"/>
                </a:solidFill>
                <a:latin typeface="+mn-ea"/>
              </a:rPr>
              <a:t>供託所選択 </a:t>
            </a:r>
            <a:r>
              <a:rPr lang="en-US" altLang="ja-JP" sz="1000" b="1" dirty="0">
                <a:solidFill>
                  <a:prstClr val="black"/>
                </a:solidFill>
                <a:latin typeface="+mn-ea"/>
              </a:rPr>
              <a:t>』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をクリックする</a:t>
            </a:r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と、選択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画面が表示</a:t>
            </a:r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されます。</a:t>
            </a:r>
            <a:endParaRPr lang="en-US" altLang="ja-JP" sz="10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endParaRPr lang="en-US" altLang="ja-JP" sz="5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都道府県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選択から</a:t>
            </a:r>
            <a:r>
              <a:rPr lang="en-US" altLang="ja-JP" sz="1000" b="1" dirty="0">
                <a:solidFill>
                  <a:prstClr val="black"/>
                </a:solidFill>
                <a:latin typeface="+mn-ea"/>
              </a:rPr>
              <a:t>『 </a:t>
            </a:r>
            <a:r>
              <a:rPr lang="ja-JP" altLang="en-US" sz="1000" b="1" dirty="0" smtClean="0">
                <a:solidFill>
                  <a:prstClr val="black"/>
                </a:solidFill>
                <a:latin typeface="+mn-ea"/>
              </a:rPr>
              <a:t>愛知 </a:t>
            </a:r>
            <a:r>
              <a:rPr lang="en-US" altLang="ja-JP" sz="1000" b="1" dirty="0">
                <a:solidFill>
                  <a:prstClr val="black"/>
                </a:solidFill>
                <a:latin typeface="+mn-ea"/>
              </a:rPr>
              <a:t>』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を選択</a:t>
            </a:r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し、供託所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選択から申請先の法務局を選択してください。</a:t>
            </a:r>
          </a:p>
        </p:txBody>
      </p:sp>
      <p:sp>
        <p:nvSpPr>
          <p:cNvPr id="95" name="正方形/長方形 94"/>
          <p:cNvSpPr/>
          <p:nvPr/>
        </p:nvSpPr>
        <p:spPr>
          <a:xfrm>
            <a:off x="4484819" y="7972613"/>
            <a:ext cx="463836" cy="20739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テキスト ボックス 10"/>
          <p:cNvSpPr txBox="1"/>
          <p:nvPr/>
        </p:nvSpPr>
        <p:spPr>
          <a:xfrm>
            <a:off x="3002250" y="7929606"/>
            <a:ext cx="1292131" cy="250399"/>
          </a:xfrm>
          <a:prstGeom prst="rect">
            <a:avLst/>
          </a:prstGeom>
          <a:noFill/>
          <a:ln w="28575" cmpd="sng">
            <a:solidFill>
              <a:srgbClr val="FF0000">
                <a:alpha val="6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700" b="1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名古屋法務局●●支局</a:t>
            </a:r>
            <a:endParaRPr kumimoji="1" lang="ja-JP" altLang="en-US" sz="700" b="1" dirty="0"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cxnSp>
        <p:nvCxnSpPr>
          <p:cNvPr id="40" name="カギ線コネクタ 39"/>
          <p:cNvCxnSpPr>
            <a:stCxn id="127" idx="0"/>
          </p:cNvCxnSpPr>
          <p:nvPr/>
        </p:nvCxnSpPr>
        <p:spPr>
          <a:xfrm rot="5400000" flipH="1" flipV="1">
            <a:off x="4223958" y="7023194"/>
            <a:ext cx="330770" cy="1482055"/>
          </a:xfrm>
          <a:prstGeom prst="bentConnector2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/>
          <p:nvPr/>
        </p:nvCxnSpPr>
        <p:spPr>
          <a:xfrm flipH="1">
            <a:off x="2148882" y="8105846"/>
            <a:ext cx="2323970" cy="842085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316512" y="306364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②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6512" y="645817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③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7" name="右矢印 36"/>
          <p:cNvSpPr/>
          <p:nvPr/>
        </p:nvSpPr>
        <p:spPr>
          <a:xfrm rot="10800000">
            <a:off x="3428354" y="4780001"/>
            <a:ext cx="254794" cy="209151"/>
          </a:xfrm>
          <a:prstGeom prst="rightArrow">
            <a:avLst>
              <a:gd name="adj1" fmla="val 39592"/>
              <a:gd name="adj2" fmla="val 95441"/>
            </a:avLst>
          </a:prstGeom>
          <a:solidFill>
            <a:srgbClr val="FF7C8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3810839" y="4696740"/>
            <a:ext cx="1137816" cy="37567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ここをクリックする</a:t>
            </a:r>
            <a:endParaRPr lang="en-US" altLang="ja-JP" sz="1000" b="1" dirty="0" smtClean="0">
              <a:solidFill>
                <a:srgbClr val="FF0000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5094931" y="3869591"/>
            <a:ext cx="2222088" cy="1030349"/>
            <a:chOff x="3975252" y="8922969"/>
            <a:chExt cx="3158719" cy="852180"/>
          </a:xfrm>
        </p:grpSpPr>
        <p:sp>
          <p:nvSpPr>
            <p:cNvPr id="41" name="角丸四角形 40"/>
            <p:cNvSpPr/>
            <p:nvPr/>
          </p:nvSpPr>
          <p:spPr>
            <a:xfrm>
              <a:off x="4087209" y="8922969"/>
              <a:ext cx="3046762" cy="85218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</a:ln>
            <a:effectLst>
              <a:softEdge rad="3175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bIns="0" rtlCol="0" anchor="t" anchorCtr="0">
              <a:sp3d extrusionH="57150">
                <a:bevelT w="38100" h="38100"/>
              </a:sp3d>
            </a:bodyPr>
            <a:lstStyle/>
            <a:p>
              <a:pPr marL="92075" indent="-92075"/>
              <a:endPara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2" name="角丸四角形 41"/>
            <p:cNvSpPr/>
            <p:nvPr/>
          </p:nvSpPr>
          <p:spPr>
            <a:xfrm>
              <a:off x="3975252" y="8976125"/>
              <a:ext cx="3038406" cy="715859"/>
            </a:xfrm>
            <a:prstGeom prst="roundRect">
              <a:avLst>
                <a:gd name="adj" fmla="val 0"/>
              </a:avLst>
            </a:prstGeom>
            <a:solidFill>
              <a:srgbClr val="FFFFCC"/>
            </a:solidFill>
            <a:ln w="9525">
              <a:solidFill>
                <a:schemeClr val="accent6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bIns="0" rtlCol="0" anchor="ctr" anchorCtr="0">
              <a:sp3d extrusionH="57150">
                <a:bevelT w="38100" h="38100"/>
              </a:sp3d>
            </a:bodyPr>
            <a:lstStyle/>
            <a:p>
              <a:pPr marL="88900" indent="-88900"/>
              <a:r>
                <a:rPr lang="en-US" altLang="ja-JP" sz="900" b="1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※</a:t>
              </a:r>
              <a:r>
                <a:rPr lang="ja-JP" altLang="en-US" sz="900" b="1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900" b="1" dirty="0" smtClean="0">
                  <a:solidFill>
                    <a:srgbClr val="FF0000"/>
                  </a:solidFill>
                  <a:latin typeface="+mn-ea"/>
                </a:rPr>
                <a:t>前回の申請情報を再利用する場合</a:t>
              </a:r>
              <a:r>
                <a:rPr lang="ja-JP" altLang="en-US" sz="900" b="1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は、</a:t>
              </a:r>
              <a:r>
                <a:rPr lang="en-US" altLang="ja-JP" sz="900" b="1" dirty="0" smtClean="0">
                  <a:solidFill>
                    <a:prstClr val="black"/>
                  </a:solidFill>
                  <a:latin typeface="+mn-ea"/>
                </a:rPr>
                <a:t>『</a:t>
              </a:r>
              <a:r>
                <a:rPr lang="ja-JP" altLang="en-US" sz="900" b="1" dirty="0" smtClean="0">
                  <a:solidFill>
                    <a:prstClr val="black"/>
                  </a:solidFill>
                  <a:latin typeface="+mn-ea"/>
                </a:rPr>
                <a:t>処理状況を確認する</a:t>
              </a:r>
              <a:r>
                <a:rPr lang="en-US" altLang="ja-JP" sz="900" b="1" dirty="0" smtClean="0">
                  <a:solidFill>
                    <a:prstClr val="black"/>
                  </a:solidFill>
                  <a:latin typeface="+mn-ea"/>
                </a:rPr>
                <a:t>』</a:t>
              </a:r>
              <a:r>
                <a:rPr lang="ja-JP" altLang="en-US" sz="900" b="1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をクリックしてください。</a:t>
              </a:r>
              <a:endParaRPr lang="en-US" altLang="ja-JP" sz="9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88900" indent="-88900"/>
              <a:endParaRPr lang="en-US" altLang="ja-JP" sz="9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cxnSp>
        <p:nvCxnSpPr>
          <p:cNvPr id="43" name="直線矢印コネクタ 42"/>
          <p:cNvCxnSpPr/>
          <p:nvPr/>
        </p:nvCxnSpPr>
        <p:spPr>
          <a:xfrm>
            <a:off x="5128565" y="4740973"/>
            <a:ext cx="11491" cy="318609"/>
          </a:xfrm>
          <a:prstGeom prst="straightConnector1">
            <a:avLst/>
          </a:prstGeom>
          <a:ln w="28575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5004767" y="5084913"/>
            <a:ext cx="864096" cy="22400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角丸四角形 44"/>
          <p:cNvSpPr/>
          <p:nvPr/>
        </p:nvSpPr>
        <p:spPr>
          <a:xfrm>
            <a:off x="496533" y="912374"/>
            <a:ext cx="6649662" cy="4375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ログイン後、</a:t>
            </a:r>
            <a:r>
              <a:rPr lang="en-US" altLang="ja-JP" sz="1050" b="1" dirty="0" smtClean="0">
                <a:solidFill>
                  <a:srgbClr val="FF0000"/>
                </a:solidFill>
                <a:latin typeface="+mn-ea"/>
                <a:cs typeface="メイリオ" panose="020B0604030504040204" pitchFamily="50" charset="-128"/>
              </a:rPr>
              <a:t>『</a:t>
            </a:r>
            <a:r>
              <a:rPr lang="ja-JP" altLang="en-US" sz="1050" b="1" dirty="0" smtClean="0">
                <a:solidFill>
                  <a:srgbClr val="FF0000"/>
                </a:solidFill>
                <a:latin typeface="+mn-ea"/>
                <a:cs typeface="メイリオ" panose="020B0604030504040204" pitchFamily="50" charset="-128"/>
              </a:rPr>
              <a:t>供託申請</a:t>
            </a:r>
            <a:r>
              <a:rPr lang="en-US" altLang="ja-JP" sz="1050" b="1" dirty="0" smtClean="0">
                <a:solidFill>
                  <a:srgbClr val="FF0000"/>
                </a:solidFill>
                <a:latin typeface="+mn-ea"/>
                <a:cs typeface="メイリオ" panose="020B0604030504040204" pitchFamily="50" charset="-128"/>
              </a:rPr>
              <a:t>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を選択します。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08024" y="75955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①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5336" y="1510266"/>
            <a:ext cx="5077133" cy="16228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正方形/長方形 47"/>
          <p:cNvSpPr/>
          <p:nvPr/>
        </p:nvSpPr>
        <p:spPr>
          <a:xfrm>
            <a:off x="1993254" y="1958558"/>
            <a:ext cx="533649" cy="326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右矢印 48"/>
          <p:cNvSpPr/>
          <p:nvPr/>
        </p:nvSpPr>
        <p:spPr>
          <a:xfrm rot="10800000">
            <a:off x="2619765" y="2077729"/>
            <a:ext cx="254794" cy="209151"/>
          </a:xfrm>
          <a:prstGeom prst="rightArrow">
            <a:avLst>
              <a:gd name="adj1" fmla="val 39592"/>
              <a:gd name="adj2" fmla="val 95441"/>
            </a:avLst>
          </a:prstGeom>
          <a:solidFill>
            <a:srgbClr val="FF7C8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3002250" y="1994468"/>
            <a:ext cx="1137816" cy="37567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ここをクリックする</a:t>
            </a:r>
            <a:endParaRPr lang="en-US" altLang="ja-JP" sz="1000" b="1" dirty="0" smtClean="0">
              <a:solidFill>
                <a:srgbClr val="FF0000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8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896" y="5645293"/>
            <a:ext cx="4963911" cy="447878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44" y="427872"/>
            <a:ext cx="4946939" cy="522320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02508" y="70073"/>
            <a:ext cx="4889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400" b="1" dirty="0" smtClean="0">
                <a:solidFill>
                  <a:srgbClr val="C00000"/>
                </a:solidFill>
                <a:latin typeface="+mn-ea"/>
                <a:ea typeface="+mn-ea"/>
              </a:rPr>
              <a:t>地代家賃を申請する</a:t>
            </a:r>
            <a:r>
              <a:rPr lang="ja-JP" altLang="en-US" sz="1400" b="1" dirty="0">
                <a:solidFill>
                  <a:srgbClr val="C00000"/>
                </a:solidFill>
                <a:latin typeface="+mn-ea"/>
                <a:ea typeface="+mn-ea"/>
              </a:rPr>
              <a:t>場合の</a:t>
            </a:r>
            <a:r>
              <a:rPr lang="ja-JP" altLang="en-US" sz="1400" b="1" dirty="0" smtClean="0">
                <a:solidFill>
                  <a:srgbClr val="C00000"/>
                </a:solidFill>
                <a:latin typeface="+mn-ea"/>
                <a:ea typeface="+mn-ea"/>
              </a:rPr>
              <a:t>入力例</a:t>
            </a:r>
            <a:endParaRPr lang="ja-JP" altLang="en-US" sz="1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28" name="テキスト ボックス 13"/>
          <p:cNvSpPr txBox="1"/>
          <p:nvPr/>
        </p:nvSpPr>
        <p:spPr>
          <a:xfrm>
            <a:off x="1104889" y="7863956"/>
            <a:ext cx="4562530" cy="626503"/>
          </a:xfrm>
          <a:prstGeom prst="rect">
            <a:avLst/>
          </a:prstGeom>
          <a:noFill/>
          <a:ln w="28575" cmpd="sng">
            <a:solidFill>
              <a:srgbClr val="FF0000">
                <a:alpha val="6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92075"/>
            <a:r>
              <a:rPr lang="ja-JP" altLang="en-US" sz="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●</a:t>
            </a:r>
            <a:endParaRPr lang="en-US" altLang="ja-JP" sz="8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5248543" y="4377338"/>
            <a:ext cx="167406" cy="0"/>
          </a:xfrm>
          <a:prstGeom prst="line">
            <a:avLst/>
          </a:prstGeom>
          <a:ln w="38100">
            <a:solidFill>
              <a:srgbClr val="FFC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16901" t="18221" r="18114" b="18583"/>
          <a:stretch/>
        </p:blipFill>
        <p:spPr>
          <a:xfrm>
            <a:off x="-6735444" y="3770848"/>
            <a:ext cx="5926418" cy="324036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/>
          <a:srcRect l="16548" t="19972" r="18044" b="19853"/>
          <a:stretch/>
        </p:blipFill>
        <p:spPr>
          <a:xfrm>
            <a:off x="-6832238" y="825644"/>
            <a:ext cx="5962796" cy="3084205"/>
          </a:xfrm>
          <a:prstGeom prst="rect">
            <a:avLst/>
          </a:prstGeom>
        </p:spPr>
      </p:pic>
      <p:sp>
        <p:nvSpPr>
          <p:cNvPr id="65" name="テキスト ボックス 10"/>
          <p:cNvSpPr txBox="1"/>
          <p:nvPr/>
        </p:nvSpPr>
        <p:spPr>
          <a:xfrm>
            <a:off x="2556495" y="635001"/>
            <a:ext cx="1423097" cy="144016"/>
          </a:xfrm>
          <a:prstGeom prst="rect">
            <a:avLst/>
          </a:prstGeom>
          <a:noFill/>
          <a:ln w="28575" cmpd="sng">
            <a:solidFill>
              <a:srgbClr val="FF0000">
                <a:alpha val="6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b="1" dirty="0" smtClean="0">
                <a:solidFill>
                  <a:schemeClr val="tx2">
                    <a:lumMod val="75000"/>
                  </a:schemeClr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名古屋法務局●●支局</a:t>
            </a:r>
            <a:endParaRPr kumimoji="1" lang="ja-JP" altLang="en-US" sz="900" b="1" dirty="0">
              <a:solidFill>
                <a:schemeClr val="tx2">
                  <a:lumMod val="75000"/>
                </a:schemeClr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41" name="テキスト ボックス 10"/>
          <p:cNvSpPr txBox="1"/>
          <p:nvPr/>
        </p:nvSpPr>
        <p:spPr>
          <a:xfrm>
            <a:off x="8461151" y="1475005"/>
            <a:ext cx="2626673" cy="294274"/>
          </a:xfrm>
          <a:prstGeom prst="rect">
            <a:avLst/>
          </a:prstGeom>
          <a:noFill/>
          <a:ln w="28575" cmpd="sng">
            <a:solidFill>
              <a:srgbClr val="FF0000">
                <a:alpha val="6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b="1" dirty="0" smtClean="0">
                <a:solidFill>
                  <a:schemeClr val="tx2">
                    <a:lumMod val="75000"/>
                  </a:schemeClr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愛知県△△市△△町△丁目△番地△</a:t>
            </a:r>
            <a:endParaRPr kumimoji="1" lang="ja-JP" altLang="en-US" sz="900" b="1" dirty="0">
              <a:solidFill>
                <a:schemeClr val="tx2">
                  <a:lumMod val="75000"/>
                </a:schemeClr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42" name="テキスト ボックス 10"/>
          <p:cNvSpPr txBox="1"/>
          <p:nvPr/>
        </p:nvSpPr>
        <p:spPr>
          <a:xfrm>
            <a:off x="2570453" y="1316001"/>
            <a:ext cx="2234673" cy="26497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>
                <a:alpha val="6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b="1" dirty="0" smtClean="0">
                <a:solidFill>
                  <a:schemeClr val="tx2">
                    <a:lumMod val="75000"/>
                  </a:schemeClr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甲野太郎</a:t>
            </a:r>
            <a:endParaRPr kumimoji="1" lang="ja-JP" altLang="en-US" sz="900" b="1" dirty="0">
              <a:solidFill>
                <a:schemeClr val="tx2">
                  <a:lumMod val="75000"/>
                </a:schemeClr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43" name="テキスト ボックス 10"/>
          <p:cNvSpPr txBox="1"/>
          <p:nvPr/>
        </p:nvSpPr>
        <p:spPr>
          <a:xfrm>
            <a:off x="2498710" y="2557917"/>
            <a:ext cx="2434049" cy="272701"/>
          </a:xfrm>
          <a:prstGeom prst="rect">
            <a:avLst/>
          </a:prstGeom>
          <a:noFill/>
          <a:ln w="28575" cmpd="sng">
            <a:solidFill>
              <a:srgbClr val="FF0000">
                <a:alpha val="6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b="1" dirty="0" smtClean="0">
                <a:solidFill>
                  <a:schemeClr val="tx2">
                    <a:lumMod val="75000"/>
                  </a:schemeClr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愛知県△△市△△町△丁目△番地△</a:t>
            </a:r>
            <a:endParaRPr kumimoji="1" lang="ja-JP" altLang="en-US" sz="900" b="1" dirty="0">
              <a:solidFill>
                <a:schemeClr val="tx2">
                  <a:lumMod val="75000"/>
                </a:schemeClr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44" name="テキスト ボックス 10"/>
          <p:cNvSpPr txBox="1"/>
          <p:nvPr/>
        </p:nvSpPr>
        <p:spPr>
          <a:xfrm>
            <a:off x="2517342" y="2856468"/>
            <a:ext cx="2415418" cy="293532"/>
          </a:xfrm>
          <a:prstGeom prst="rect">
            <a:avLst/>
          </a:prstGeom>
          <a:noFill/>
          <a:ln w="28575" cmpd="sng">
            <a:solidFill>
              <a:srgbClr val="FF0000">
                <a:alpha val="6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b="1" dirty="0" smtClean="0">
                <a:solidFill>
                  <a:schemeClr val="tx2">
                    <a:lumMod val="75000"/>
                  </a:schemeClr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乙野次郎</a:t>
            </a:r>
            <a:endParaRPr kumimoji="1" lang="ja-JP" altLang="en-US" sz="900" b="1" dirty="0">
              <a:solidFill>
                <a:schemeClr val="tx2">
                  <a:lumMod val="75000"/>
                </a:schemeClr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45" name="テキスト ボックス 10"/>
          <p:cNvSpPr txBox="1"/>
          <p:nvPr/>
        </p:nvSpPr>
        <p:spPr>
          <a:xfrm>
            <a:off x="2547565" y="3714587"/>
            <a:ext cx="2801260" cy="294274"/>
          </a:xfrm>
          <a:prstGeom prst="rect">
            <a:avLst/>
          </a:prstGeom>
          <a:noFill/>
          <a:ln w="28575" cmpd="sng">
            <a:solidFill>
              <a:srgbClr val="FF0000">
                <a:alpha val="6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○○県○○市○○町</a:t>
            </a:r>
            <a:r>
              <a:rPr lang="ja-JP" altLang="en-US" sz="8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一丁目１番地</a:t>
            </a:r>
            <a:br>
              <a:rPr lang="ja-JP" altLang="en-US" sz="8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</a:br>
            <a:r>
              <a:rPr lang="ja-JP" altLang="en-US" sz="8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木造亜鉛メッキ鋼板</a:t>
            </a:r>
            <a:r>
              <a:rPr lang="ja-JP" altLang="en-US" sz="800" b="1" dirty="0" err="1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ぶき</a:t>
            </a:r>
            <a:r>
              <a:rPr lang="ja-JP" altLang="en-US" sz="8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居宅１棟、床面積○○平方</a:t>
            </a:r>
            <a:r>
              <a:rPr lang="ja-JP" altLang="en-US" sz="8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メートル</a:t>
            </a:r>
            <a:endParaRPr kumimoji="1" lang="ja-JP" altLang="en-US" sz="8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flipH="1">
            <a:off x="2488567" y="3995487"/>
            <a:ext cx="1799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●</a:t>
            </a:r>
            <a:endParaRPr kumimoji="1" lang="ja-JP" altLang="en-US" sz="900" dirty="0"/>
          </a:p>
        </p:txBody>
      </p:sp>
      <p:sp>
        <p:nvSpPr>
          <p:cNvPr id="20" name="テキスト ボックス 19"/>
          <p:cNvSpPr txBox="1"/>
          <p:nvPr/>
        </p:nvSpPr>
        <p:spPr>
          <a:xfrm flipH="1">
            <a:off x="2480493" y="4521640"/>
            <a:ext cx="1799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●</a:t>
            </a:r>
            <a:endParaRPr kumimoji="1" lang="ja-JP" altLang="en-US" sz="9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8462" y="4153320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●●●●</a:t>
            </a:r>
            <a:endParaRPr kumimoji="1" lang="ja-JP" altLang="en-US" sz="9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02454" y="4320533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chemeClr val="tx2">
                    <a:lumMod val="75000"/>
                  </a:schemeClr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毎月○日まで</a:t>
            </a:r>
            <a:endParaRPr kumimoji="1" lang="ja-JP" altLang="en-US" sz="900" b="1" dirty="0">
              <a:solidFill>
                <a:schemeClr val="tx2">
                  <a:lumMod val="75000"/>
                </a:schemeClr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flipH="1">
            <a:off x="2907870" y="4869098"/>
            <a:ext cx="1909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●</a:t>
            </a:r>
            <a:endParaRPr kumimoji="1" lang="ja-JP" altLang="en-US" sz="900" dirty="0"/>
          </a:p>
        </p:txBody>
      </p:sp>
      <p:sp>
        <p:nvSpPr>
          <p:cNvPr id="24" name="テキスト ボックス 23"/>
          <p:cNvSpPr txBox="1"/>
          <p:nvPr/>
        </p:nvSpPr>
        <p:spPr>
          <a:xfrm flipH="1">
            <a:off x="3420790" y="4869098"/>
            <a:ext cx="5510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●●</a:t>
            </a:r>
            <a:endParaRPr kumimoji="1" lang="ja-JP" altLang="en-US" sz="9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71490" y="4859455"/>
            <a:ext cx="4211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chemeClr val="tx2">
                    <a:lumMod val="75000"/>
                  </a:schemeClr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令和</a:t>
            </a:r>
            <a:endParaRPr kumimoji="1" lang="ja-JP" altLang="en-US" sz="900" b="1" dirty="0">
              <a:solidFill>
                <a:schemeClr val="tx2">
                  <a:lumMod val="75000"/>
                </a:schemeClr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97771" y="5119161"/>
            <a:ext cx="432048" cy="23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chemeClr val="tx2">
                    <a:lumMod val="75000"/>
                  </a:schemeClr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令和</a:t>
            </a:r>
            <a:endParaRPr kumimoji="1" lang="ja-JP" altLang="en-US" sz="900" b="1" dirty="0">
              <a:solidFill>
                <a:schemeClr val="tx2">
                  <a:lumMod val="75000"/>
                </a:schemeClr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flipH="1">
            <a:off x="2070354" y="5085391"/>
            <a:ext cx="1909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●</a:t>
            </a:r>
            <a:endParaRPr kumimoji="1" lang="ja-JP" altLang="en-US" sz="900" dirty="0"/>
          </a:p>
        </p:txBody>
      </p:sp>
      <p:sp>
        <p:nvSpPr>
          <p:cNvPr id="30" name="テキスト ボックス 29"/>
          <p:cNvSpPr txBox="1"/>
          <p:nvPr/>
        </p:nvSpPr>
        <p:spPr>
          <a:xfrm flipH="1">
            <a:off x="2439787" y="5091354"/>
            <a:ext cx="1909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●</a:t>
            </a:r>
            <a:endParaRPr kumimoji="1" lang="ja-JP" altLang="en-US" sz="900" dirty="0"/>
          </a:p>
        </p:txBody>
      </p:sp>
      <p:sp>
        <p:nvSpPr>
          <p:cNvPr id="31" name="テキスト ボックス 30"/>
          <p:cNvSpPr txBox="1"/>
          <p:nvPr/>
        </p:nvSpPr>
        <p:spPr>
          <a:xfrm flipH="1">
            <a:off x="2856552" y="5091479"/>
            <a:ext cx="1909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●</a:t>
            </a:r>
            <a:endParaRPr kumimoji="1" lang="ja-JP" altLang="en-US" sz="9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733775" y="5927816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●●●●</a:t>
            </a:r>
            <a:endParaRPr kumimoji="1" lang="ja-JP" altLang="en-US" sz="900" dirty="0"/>
          </a:p>
        </p:txBody>
      </p:sp>
      <p:sp>
        <p:nvSpPr>
          <p:cNvPr id="33" name="テキスト ボックス 10"/>
          <p:cNvSpPr txBox="1"/>
          <p:nvPr/>
        </p:nvSpPr>
        <p:spPr>
          <a:xfrm>
            <a:off x="2547800" y="4044787"/>
            <a:ext cx="2436287" cy="281212"/>
          </a:xfrm>
          <a:prstGeom prst="rect">
            <a:avLst/>
          </a:prstGeom>
          <a:noFill/>
          <a:ln w="28575" cmpd="sng">
            <a:solidFill>
              <a:srgbClr val="FF0000">
                <a:alpha val="6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900" b="1" dirty="0">
              <a:solidFill>
                <a:schemeClr val="tx2">
                  <a:lumMod val="75000"/>
                </a:schemeClr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34" name="テキスト ボックス 10"/>
          <p:cNvSpPr txBox="1"/>
          <p:nvPr/>
        </p:nvSpPr>
        <p:spPr>
          <a:xfrm>
            <a:off x="2547565" y="4332669"/>
            <a:ext cx="2222622" cy="212828"/>
          </a:xfrm>
          <a:prstGeom prst="rect">
            <a:avLst/>
          </a:prstGeom>
          <a:noFill/>
          <a:ln w="28575" cmpd="sng">
            <a:solidFill>
              <a:srgbClr val="FF0000">
                <a:alpha val="6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900" b="1" dirty="0">
              <a:solidFill>
                <a:schemeClr val="tx2">
                  <a:lumMod val="75000"/>
                </a:schemeClr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35" name="テキスト ボックス 10"/>
          <p:cNvSpPr txBox="1"/>
          <p:nvPr/>
        </p:nvSpPr>
        <p:spPr>
          <a:xfrm>
            <a:off x="2552205" y="4553977"/>
            <a:ext cx="2801260" cy="318748"/>
          </a:xfrm>
          <a:prstGeom prst="rect">
            <a:avLst/>
          </a:prstGeom>
          <a:noFill/>
          <a:ln w="28575" cmpd="sng">
            <a:solidFill>
              <a:srgbClr val="FF0000">
                <a:alpha val="6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900" b="1" dirty="0">
              <a:solidFill>
                <a:schemeClr val="tx2">
                  <a:lumMod val="75000"/>
                </a:schemeClr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36" name="テキスト ボックス 10"/>
          <p:cNvSpPr txBox="1"/>
          <p:nvPr/>
        </p:nvSpPr>
        <p:spPr>
          <a:xfrm>
            <a:off x="2547565" y="4864474"/>
            <a:ext cx="2449881" cy="224766"/>
          </a:xfrm>
          <a:prstGeom prst="rect">
            <a:avLst/>
          </a:prstGeom>
          <a:noFill/>
          <a:ln w="28575" cmpd="sng">
            <a:solidFill>
              <a:srgbClr val="FF0000">
                <a:alpha val="6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900" b="1" dirty="0">
              <a:solidFill>
                <a:schemeClr val="tx2">
                  <a:lumMod val="75000"/>
                </a:schemeClr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37" name="テキスト ボックス 10"/>
          <p:cNvSpPr txBox="1"/>
          <p:nvPr/>
        </p:nvSpPr>
        <p:spPr>
          <a:xfrm>
            <a:off x="1632810" y="3100599"/>
            <a:ext cx="131597" cy="325503"/>
          </a:xfrm>
          <a:prstGeom prst="rect">
            <a:avLst/>
          </a:prstGeom>
          <a:noFill/>
          <a:ln w="28575" cmpd="sng">
            <a:solidFill>
              <a:srgbClr val="FF0000">
                <a:alpha val="6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900" b="1" dirty="0">
              <a:solidFill>
                <a:schemeClr val="tx2">
                  <a:lumMod val="75000"/>
                </a:schemeClr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38" name="テキスト ボックス 10"/>
          <p:cNvSpPr txBox="1"/>
          <p:nvPr/>
        </p:nvSpPr>
        <p:spPr>
          <a:xfrm>
            <a:off x="1639783" y="5946281"/>
            <a:ext cx="1052110" cy="199888"/>
          </a:xfrm>
          <a:prstGeom prst="rect">
            <a:avLst/>
          </a:prstGeom>
          <a:noFill/>
          <a:ln w="28575" cmpd="sng">
            <a:solidFill>
              <a:srgbClr val="FF0000">
                <a:alpha val="6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900" b="1" dirty="0">
              <a:solidFill>
                <a:schemeClr val="tx2">
                  <a:lumMod val="75000"/>
                </a:schemeClr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5079228" y="5641564"/>
            <a:ext cx="1923169" cy="533589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供託金額</a:t>
            </a:r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lvl="0"/>
            <a:endParaRPr lang="en-US" altLang="ja-JP" sz="5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pPr lvl="0"/>
            <a:r>
              <a:rPr lang="ja-JP" altLang="en-US" sz="1000" u="sng" dirty="0" smtClean="0">
                <a:solidFill>
                  <a:srgbClr val="FF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半角数字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で入力してください。</a:t>
            </a:r>
            <a:endParaRPr lang="ja-JP" altLang="en-US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10399" y="6834027"/>
            <a:ext cx="293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●</a:t>
            </a:r>
            <a:endParaRPr kumimoji="1" lang="ja-JP" altLang="en-US" sz="900" dirty="0"/>
          </a:p>
        </p:txBody>
      </p:sp>
      <p:sp>
        <p:nvSpPr>
          <p:cNvPr id="48" name="角丸四角形 47"/>
          <p:cNvSpPr/>
          <p:nvPr/>
        </p:nvSpPr>
        <p:spPr>
          <a:xfrm>
            <a:off x="5033305" y="3191368"/>
            <a:ext cx="1923169" cy="452607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法令条項</a:t>
            </a:r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lvl="0"/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該当する法令条項を選択してください。</a:t>
            </a:r>
            <a:endParaRPr lang="en-US" altLang="ja-JP" sz="1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5033305" y="2509355"/>
            <a:ext cx="1923169" cy="590840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被供託者の住所・氏名</a:t>
            </a:r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lvl="0"/>
            <a:endParaRPr lang="en-US" altLang="ja-JP" sz="5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pPr lvl="0"/>
            <a:r>
              <a:rPr lang="ja-JP" altLang="en-US" sz="100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「賃貸人」の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住所・氏名を入力してください。</a:t>
            </a:r>
            <a:endParaRPr lang="ja-JP" altLang="en-US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5033303" y="869276"/>
            <a:ext cx="1923169" cy="539020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供託者の住所・氏名</a:t>
            </a:r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lvl="0"/>
            <a:endParaRPr lang="en-US" altLang="ja-JP" sz="5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pPr lvl="0"/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「賃借人」の住所・氏名を入力してください。</a:t>
            </a:r>
            <a:endParaRPr lang="ja-JP" altLang="en-US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5033302" y="4176852"/>
            <a:ext cx="1923169" cy="749026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供託の原因たる事実</a:t>
            </a:r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lvl="0"/>
            <a:endParaRPr lang="en-US" altLang="ja-JP" sz="5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pPr lvl="0"/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供託する原因について、事実と相違がないように入力してください。</a:t>
            </a:r>
            <a:endParaRPr lang="ja-JP" altLang="en-US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10"/>
          <p:cNvSpPr txBox="1"/>
          <p:nvPr/>
        </p:nvSpPr>
        <p:spPr>
          <a:xfrm>
            <a:off x="1176188" y="6864922"/>
            <a:ext cx="3903716" cy="381156"/>
          </a:xfrm>
          <a:prstGeom prst="rect">
            <a:avLst/>
          </a:prstGeom>
          <a:noFill/>
          <a:ln w="28575" cmpd="sng">
            <a:solidFill>
              <a:srgbClr val="FF0000">
                <a:alpha val="6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900" b="1" dirty="0">
              <a:solidFill>
                <a:schemeClr val="tx2">
                  <a:lumMod val="75000"/>
                </a:schemeClr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4984088" y="7734936"/>
            <a:ext cx="1923169" cy="93610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供託書正本の受取方法</a:t>
            </a:r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lvl="0"/>
            <a:endParaRPr lang="en-US" altLang="ja-JP" sz="5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pPr lvl="0"/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供託書正本の受取方法（法務局の窓口で受取 又は 郵送による受取）を選択（チェック）してください。</a:t>
            </a:r>
            <a:endParaRPr lang="ja-JP" altLang="en-US" sz="1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4984088" y="6419919"/>
            <a:ext cx="1972383" cy="976440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通知書の発送</a:t>
            </a:r>
            <a:r>
              <a:rPr lang="en-US" altLang="ja-JP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lvl="0"/>
            <a:r>
              <a:rPr lang="en-US" altLang="ja-JP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原則チェックを入れます。</a:t>
            </a:r>
            <a:endParaRPr lang="en-US" altLang="ja-JP" sz="10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被供託者の所在が不明な場合や、供託者自身が通知書を発送する場合は不要です。</a:t>
            </a:r>
            <a:endParaRPr lang="en-US" altLang="ja-JP" sz="10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372287" y="6495399"/>
            <a:ext cx="5709241" cy="4029138"/>
          </a:xfrm>
          <a:prstGeom prst="rect">
            <a:avLst/>
          </a:prstGeom>
        </p:spPr>
      </p:pic>
      <p:sp>
        <p:nvSpPr>
          <p:cNvPr id="53" name="テキスト ボックス 10"/>
          <p:cNvSpPr txBox="1"/>
          <p:nvPr/>
        </p:nvSpPr>
        <p:spPr>
          <a:xfrm>
            <a:off x="1643775" y="5103265"/>
            <a:ext cx="3369303" cy="832731"/>
          </a:xfrm>
          <a:prstGeom prst="rect">
            <a:avLst/>
          </a:prstGeom>
          <a:noFill/>
          <a:ln w="28575" cmpd="sng">
            <a:solidFill>
              <a:srgbClr val="FF0000">
                <a:alpha val="6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900" b="1" dirty="0">
              <a:solidFill>
                <a:schemeClr val="tx2">
                  <a:lumMod val="75000"/>
                </a:schemeClr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54" name="テキスト ボックス 10"/>
          <p:cNvSpPr txBox="1"/>
          <p:nvPr/>
        </p:nvSpPr>
        <p:spPr>
          <a:xfrm>
            <a:off x="2550038" y="816813"/>
            <a:ext cx="2434049" cy="27270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>
                <a:alpha val="6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b="1" dirty="0" smtClean="0">
                <a:solidFill>
                  <a:schemeClr val="tx2">
                    <a:lumMod val="75000"/>
                  </a:schemeClr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愛知県△△市△△町△丁目△番地△</a:t>
            </a:r>
            <a:endParaRPr kumimoji="1" lang="ja-JP" altLang="en-US" sz="900" b="1" dirty="0">
              <a:solidFill>
                <a:schemeClr val="tx2">
                  <a:lumMod val="75000"/>
                </a:schemeClr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600423" y="5096321"/>
            <a:ext cx="2939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 smtClean="0"/>
              <a:t>●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2199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9" y="7937679"/>
            <a:ext cx="5553125" cy="20188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角丸四角形 41"/>
          <p:cNvSpPr/>
          <p:nvPr/>
        </p:nvSpPr>
        <p:spPr>
          <a:xfrm>
            <a:off x="451515" y="594172"/>
            <a:ext cx="6569475" cy="43204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必要事項を全て入力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し終わったら、</a:t>
            </a:r>
            <a:r>
              <a:rPr lang="en-US" altLang="ja-JP" sz="1050" b="1" dirty="0" smtClean="0">
                <a:solidFill>
                  <a:schemeClr val="tx1"/>
                </a:solidFill>
                <a:latin typeface="+mn-ea"/>
              </a:rPr>
              <a:t>『 </a:t>
            </a:r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次</a:t>
            </a:r>
            <a:r>
              <a:rPr lang="ja-JP" altLang="en-US" sz="1050" b="1" dirty="0">
                <a:solidFill>
                  <a:schemeClr val="tx1"/>
                </a:solidFill>
                <a:latin typeface="+mn-ea"/>
              </a:rPr>
              <a:t>へ </a:t>
            </a:r>
            <a:r>
              <a:rPr lang="en-US" altLang="ja-JP" sz="1050" b="1" dirty="0" smtClean="0">
                <a:solidFill>
                  <a:schemeClr val="tx1"/>
                </a:solidFill>
                <a:latin typeface="+mn-ea"/>
              </a:rPr>
              <a:t>』 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クリックしてください。</a:t>
            </a:r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3"/>
          <a:stretch/>
        </p:blipFill>
        <p:spPr>
          <a:xfrm>
            <a:off x="911102" y="1609407"/>
            <a:ext cx="5880697" cy="16445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テキスト ボックス 6"/>
          <p:cNvSpPr txBox="1"/>
          <p:nvPr/>
        </p:nvSpPr>
        <p:spPr>
          <a:xfrm>
            <a:off x="1692399" y="2145787"/>
            <a:ext cx="3598755" cy="441798"/>
          </a:xfrm>
          <a:prstGeom prst="rect">
            <a:avLst/>
          </a:prstGeom>
          <a:noFill/>
          <a:ln w="28575" cmpd="sng">
            <a:solidFill>
              <a:srgbClr val="FF00FF">
                <a:alpha val="60000"/>
              </a:srgbClr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3600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1100" b="1" dirty="0"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2525064" y="2760855"/>
            <a:ext cx="115212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角丸四角形 84"/>
          <p:cNvSpPr/>
          <p:nvPr/>
        </p:nvSpPr>
        <p:spPr>
          <a:xfrm>
            <a:off x="451515" y="3506011"/>
            <a:ext cx="6569475" cy="8108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入力内容の確認画面が表示されます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ので、内容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に誤りがないか確認の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上、画面下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『</a:t>
            </a:r>
            <a:r>
              <a:rPr lang="ja-JP" altLang="en-US" sz="1050" b="1" dirty="0">
                <a:solidFill>
                  <a:schemeClr val="tx1"/>
                </a:solidFill>
                <a:latin typeface="+mn-ea"/>
              </a:rPr>
              <a:t> 確定 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をクリックしてください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05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内容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を修正する場合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</a:t>
            </a:r>
            <a:r>
              <a:rPr lang="en-US" altLang="ja-JP" sz="1050" b="1" dirty="0" smtClean="0">
                <a:solidFill>
                  <a:schemeClr val="tx1"/>
                </a:solidFill>
                <a:latin typeface="+mn-ea"/>
              </a:rPr>
              <a:t>『</a:t>
            </a:r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sz="1050" b="1" dirty="0">
                <a:solidFill>
                  <a:schemeClr val="tx1"/>
                </a:solidFill>
                <a:latin typeface="+mn-ea"/>
              </a:rPr>
              <a:t>戻る（申請書作成） 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をクリックしてください。</a:t>
            </a:r>
            <a:endParaRPr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451515" y="6749470"/>
            <a:ext cx="6569475" cy="6262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納付情報入力画面が表示されます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ので、供託者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氏名を</a:t>
            </a:r>
            <a:r>
              <a:rPr lang="ja-JP" altLang="en-US" sz="1050" b="1" dirty="0">
                <a:solidFill>
                  <a:srgbClr val="FF0000"/>
                </a:solidFill>
                <a:latin typeface="+mn-ea"/>
              </a:rPr>
              <a:t>全角カナ</a:t>
            </a:r>
            <a:r>
              <a:rPr lang="ja-JP" altLang="en-US" sz="1050" b="1" dirty="0" smtClean="0">
                <a:solidFill>
                  <a:srgbClr val="FF0000"/>
                </a:solidFill>
                <a:latin typeface="+mn-ea"/>
              </a:rPr>
              <a:t>文字で</a:t>
            </a:r>
            <a:r>
              <a:rPr lang="ja-JP" altLang="en-US" sz="1050" b="1" dirty="0">
                <a:solidFill>
                  <a:srgbClr val="FF0000"/>
                </a:solidFill>
                <a:latin typeface="+mn-ea"/>
              </a:rPr>
              <a:t>入力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し、</a:t>
            </a:r>
            <a:r>
              <a:rPr lang="en-US" altLang="ja-JP" sz="1050" b="1" dirty="0" smtClean="0">
                <a:solidFill>
                  <a:schemeClr val="tx1"/>
                </a:solidFill>
                <a:latin typeface="+mn-ea"/>
              </a:rPr>
              <a:t>『</a:t>
            </a:r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sz="1050" b="1" dirty="0">
                <a:solidFill>
                  <a:schemeClr val="tx1"/>
                </a:solidFill>
                <a:latin typeface="+mn-ea"/>
              </a:rPr>
              <a:t>確定 </a:t>
            </a:r>
            <a:r>
              <a:rPr lang="en-US" altLang="ja-JP" sz="1050" b="1" dirty="0">
                <a:solidFill>
                  <a:schemeClr val="tx1"/>
                </a:solidFill>
                <a:latin typeface="+mn-ea"/>
              </a:rPr>
              <a:t>』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をクリックしてください</a:t>
            </a:r>
            <a:r>
              <a:rPr lang="ja-JP" altLang="en-US" sz="10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91" name="角丸四角形 90"/>
          <p:cNvSpPr/>
          <p:nvPr/>
        </p:nvSpPr>
        <p:spPr>
          <a:xfrm>
            <a:off x="719089" y="7163689"/>
            <a:ext cx="6157886" cy="299706"/>
          </a:xfrm>
          <a:prstGeom prst="roundRect">
            <a:avLst>
              <a:gd name="adj" fmla="val 0"/>
            </a:avLst>
          </a:prstGeom>
          <a:noFill/>
          <a:ln w="952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bIns="0" rtlCol="0" anchor="ctr" anchorCtr="0">
            <a:sp3d extrusionH="57150">
              <a:bevelT w="38100" h="38100"/>
            </a:sp3d>
          </a:bodyPr>
          <a:lstStyle/>
          <a:p>
            <a:pPr marL="88900" indent="-88900"/>
            <a:endParaRPr lang="ja-JP" altLang="en-US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2525063" y="9523612"/>
            <a:ext cx="1330401" cy="2875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2124447" y="9198007"/>
            <a:ext cx="2438384" cy="187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 smtClean="0">
                <a:solidFill>
                  <a:schemeClr val="tx1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</a:rPr>
              <a:t>ホウムタロウ</a:t>
            </a:r>
            <a:endParaRPr kumimoji="1" lang="ja-JP" altLang="en-US" sz="1000" b="1" dirty="0">
              <a:solidFill>
                <a:schemeClr val="tx1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0"/>
          <a:stretch/>
        </p:blipFill>
        <p:spPr>
          <a:xfrm>
            <a:off x="923263" y="4556281"/>
            <a:ext cx="5852909" cy="19447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4" name="正方形/長方形 103"/>
          <p:cNvSpPr/>
          <p:nvPr/>
        </p:nvSpPr>
        <p:spPr>
          <a:xfrm>
            <a:off x="2238220" y="5949854"/>
            <a:ext cx="1438972" cy="3389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2500" y="7489236"/>
            <a:ext cx="633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0" indent="-88900"/>
            <a:r>
              <a: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氏名に</a:t>
            </a:r>
            <a:r>
              <a:rPr lang="ja-JP" altLang="en-US" sz="1100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小文字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が含まれる場合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</a:t>
            </a:r>
            <a:r>
              <a:rPr lang="ja-JP" altLang="en-US" sz="11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大文字</a:t>
            </a:r>
            <a:r>
              <a:rPr lang="ja-JP" altLang="en-US" sz="11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に変換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した上で入力してください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ja-JP" altLang="en-US" sz="11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0271" y="1058158"/>
            <a:ext cx="6292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「連絡先情報」欄に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は、申請者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情報として登録した氏名及び連絡先電話番号が反映されます。</a:t>
            </a:r>
          </a:p>
          <a:p>
            <a:pPr lvl="0"/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変更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する場合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は、申請者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情報登録の内容を変更してください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1495" y="40950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④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1495" y="33548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⑤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 rot="10800000">
            <a:off x="3770853" y="2793880"/>
            <a:ext cx="254794" cy="209151"/>
          </a:xfrm>
          <a:prstGeom prst="rightArrow">
            <a:avLst>
              <a:gd name="adj1" fmla="val 39592"/>
              <a:gd name="adj2" fmla="val 95441"/>
            </a:avLst>
          </a:prstGeom>
          <a:solidFill>
            <a:srgbClr val="FF7C8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4153338" y="2710619"/>
            <a:ext cx="1137816" cy="37567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ここをクリックする</a:t>
            </a:r>
            <a:endParaRPr lang="en-US" altLang="ja-JP" sz="1000" b="1" dirty="0" smtClean="0">
              <a:solidFill>
                <a:srgbClr val="FF0000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右矢印 21"/>
          <p:cNvSpPr/>
          <p:nvPr/>
        </p:nvSpPr>
        <p:spPr>
          <a:xfrm rot="10800000">
            <a:off x="3840556" y="6014731"/>
            <a:ext cx="254794" cy="209151"/>
          </a:xfrm>
          <a:prstGeom prst="rightArrow">
            <a:avLst>
              <a:gd name="adj1" fmla="val 39592"/>
              <a:gd name="adj2" fmla="val 95441"/>
            </a:avLst>
          </a:prstGeom>
          <a:solidFill>
            <a:srgbClr val="FF7C8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4223041" y="5931470"/>
            <a:ext cx="1137816" cy="37567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ここをクリックする</a:t>
            </a:r>
            <a:endParaRPr lang="en-US" altLang="ja-JP" sz="1000" b="1" dirty="0" smtClean="0">
              <a:solidFill>
                <a:srgbClr val="FF0000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右矢印 23"/>
          <p:cNvSpPr/>
          <p:nvPr/>
        </p:nvSpPr>
        <p:spPr>
          <a:xfrm rot="10800000">
            <a:off x="3934395" y="9566566"/>
            <a:ext cx="254794" cy="209151"/>
          </a:xfrm>
          <a:prstGeom prst="rightArrow">
            <a:avLst>
              <a:gd name="adj1" fmla="val 39592"/>
              <a:gd name="adj2" fmla="val 95441"/>
            </a:avLst>
          </a:prstGeom>
          <a:solidFill>
            <a:srgbClr val="FF7C8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4316880" y="9483305"/>
            <a:ext cx="1137816" cy="37567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ここをクリックする</a:t>
            </a:r>
            <a:endParaRPr lang="en-US" altLang="ja-JP" sz="1000" b="1" dirty="0" smtClean="0">
              <a:solidFill>
                <a:srgbClr val="FF0000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2460" y="66119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⑥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457187" y="3643141"/>
            <a:ext cx="6684213" cy="37221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以上で申請情報の送信手続は終了です</a:t>
            </a:r>
            <a:r>
              <a:rPr lang="ja-JP" altLang="en-US" sz="1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　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画面上段メニューバーから</a:t>
            </a:r>
            <a:r>
              <a:rPr lang="ja-JP" altLang="en-US" sz="1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ログアウトすることができます。</a:t>
            </a:r>
            <a:endParaRPr lang="ja-JP" altLang="en-US" sz="1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433393" y="458864"/>
            <a:ext cx="6684213" cy="49534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送信確認画面が表示されます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ので、表示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された内容を確認の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上、</a:t>
            </a:r>
            <a:r>
              <a:rPr lang="en-US" altLang="ja-JP" sz="1000" b="1" dirty="0" smtClean="0">
                <a:solidFill>
                  <a:schemeClr val="tx1"/>
                </a:solidFill>
                <a:latin typeface="+mn-ea"/>
                <a:cs typeface="メイリオ" panose="020B0604030504040204" pitchFamily="50" charset="-128"/>
              </a:rPr>
              <a:t>『</a:t>
            </a:r>
            <a:r>
              <a:rPr lang="ja-JP" altLang="en-US" sz="1000" b="1" dirty="0">
                <a:solidFill>
                  <a:schemeClr val="tx1"/>
                </a:solidFill>
                <a:latin typeface="+mn-ea"/>
                <a:cs typeface="メイリオ" panose="020B0604030504040204" pitchFamily="50" charset="-128"/>
              </a:rPr>
              <a:t>送信実行</a:t>
            </a:r>
            <a:r>
              <a:rPr lang="en-US" altLang="ja-JP" sz="1000" b="1" dirty="0">
                <a:solidFill>
                  <a:schemeClr val="tx1"/>
                </a:solidFill>
                <a:latin typeface="+mn-ea"/>
                <a:cs typeface="メイリオ" panose="020B0604030504040204" pitchFamily="50" charset="-128"/>
              </a:rPr>
              <a:t>』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をクリックしてください。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35" y="1087102"/>
            <a:ext cx="5263127" cy="2098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3" y="4786497"/>
            <a:ext cx="5437659" cy="20321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正方形/長方形 35"/>
          <p:cNvSpPr/>
          <p:nvPr/>
        </p:nvSpPr>
        <p:spPr>
          <a:xfrm>
            <a:off x="2593503" y="2804296"/>
            <a:ext cx="1259136" cy="2860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6"/>
          <p:cNvSpPr txBox="1"/>
          <p:nvPr/>
        </p:nvSpPr>
        <p:spPr>
          <a:xfrm>
            <a:off x="3223071" y="6114557"/>
            <a:ext cx="1277640" cy="295957"/>
          </a:xfrm>
          <a:prstGeom prst="rect">
            <a:avLst/>
          </a:prstGeom>
          <a:noFill/>
          <a:ln w="28575" cmpd="sng">
            <a:solidFill>
              <a:srgbClr val="FF00FF">
                <a:alpha val="60000"/>
              </a:srgbClr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3600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1100" b="1" dirty="0"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2239" y="27419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⑦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2239" y="345756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⑧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5004767" y="6074699"/>
            <a:ext cx="1008112" cy="37567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次ページ②へ</a:t>
            </a:r>
            <a:endParaRPr lang="en-US" altLang="ja-JP" sz="1000" b="1" dirty="0" smtClean="0">
              <a:solidFill>
                <a:srgbClr val="FF0000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428703" y="6136521"/>
            <a:ext cx="504057" cy="252028"/>
          </a:xfrm>
          <a:prstGeom prst="rightArrow">
            <a:avLst>
              <a:gd name="adj1" fmla="val 50000"/>
              <a:gd name="adj2" fmla="val 76455"/>
            </a:avLst>
          </a:prstGeom>
          <a:solidFill>
            <a:srgbClr val="FF33CC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7146" y="4186747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0" indent="-88900"/>
            <a:r>
              <a:rPr lang="en-US" altLang="ja-JP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送信後、法務局に申請情報が到達されているかどうかは、以下の処理状況確認画面から確認することができます。また、受理決定通知も確認できます。</a:t>
            </a:r>
            <a:endParaRPr kumimoji="1" lang="ja-JP" altLang="en-US" sz="11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7146" y="6986712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0" indent="-88900"/>
            <a:r>
              <a:rPr lang="en-US" altLang="ja-JP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ログアウト後、処理状況や受理決定の確認をしたい場合は、再ログインして、供託申請メニュー画面から</a:t>
            </a:r>
            <a:r>
              <a:rPr lang="en-US" altLang="ja-JP" sz="1100" b="1" dirty="0" smtClean="0">
                <a:solidFill>
                  <a:prstClr val="black"/>
                </a:solidFill>
                <a:latin typeface="+mn-ea"/>
                <a:ea typeface="+mn-ea"/>
              </a:rPr>
              <a:t>『</a:t>
            </a:r>
            <a:r>
              <a:rPr lang="ja-JP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処理状況を確認する</a:t>
            </a:r>
            <a:r>
              <a:rPr lang="en-US" altLang="ja-JP" sz="1100" b="1" dirty="0" smtClean="0">
                <a:solidFill>
                  <a:prstClr val="black"/>
                </a:solidFill>
                <a:latin typeface="+mn-ea"/>
                <a:ea typeface="+mn-ea"/>
              </a:rPr>
              <a:t>』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をクリックします。⇒次ページを御覧ください。</a:t>
            </a:r>
            <a:endParaRPr kumimoji="1" lang="ja-JP" altLang="en-US" sz="1100" dirty="0"/>
          </a:p>
        </p:txBody>
      </p:sp>
      <p:sp>
        <p:nvSpPr>
          <p:cNvPr id="16" name="角丸四角形 15"/>
          <p:cNvSpPr/>
          <p:nvPr/>
        </p:nvSpPr>
        <p:spPr>
          <a:xfrm>
            <a:off x="4305460" y="2759491"/>
            <a:ext cx="1137816" cy="37567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lvl="0"/>
            <a:r>
              <a:rPr lang="ja-JP" altLang="en-US" sz="1000" b="1" dirty="0" smtClean="0">
                <a:solidFill>
                  <a:srgbClr val="FF0000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  <a:cs typeface="メイリオ" panose="020B0604030504040204" pitchFamily="50" charset="-128"/>
              </a:rPr>
              <a:t>ここをクリックする</a:t>
            </a:r>
            <a:endParaRPr lang="en-US" altLang="ja-JP" sz="1000" b="1" dirty="0" smtClean="0">
              <a:solidFill>
                <a:srgbClr val="FF0000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右矢印 18"/>
          <p:cNvSpPr/>
          <p:nvPr/>
        </p:nvSpPr>
        <p:spPr>
          <a:xfrm rot="10800000">
            <a:off x="3897473" y="2842737"/>
            <a:ext cx="254794" cy="209151"/>
          </a:xfrm>
          <a:prstGeom prst="rightArrow">
            <a:avLst>
              <a:gd name="adj1" fmla="val 39592"/>
              <a:gd name="adj2" fmla="val 95441"/>
            </a:avLst>
          </a:prstGeom>
          <a:solidFill>
            <a:srgbClr val="FF7C8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7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4178</Words>
  <PresentationFormat>ユーザー設定</PresentationFormat>
  <Paragraphs>417</Paragraphs>
  <Slides>14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31" baseType="lpstr">
      <vt:lpstr>ＤＦ平成ゴシック体W5</vt:lpstr>
      <vt:lpstr>ＤＨＰ平成ゴシックW5</vt:lpstr>
      <vt:lpstr>HGP創英角ｺﾞｼｯｸUB</vt:lpstr>
      <vt:lpstr>HGS創英角ﾎﾟｯﾌﾟ体</vt:lpstr>
      <vt:lpstr>HGｺﾞｼｯｸE</vt:lpstr>
      <vt:lpstr>HG丸ｺﾞｼｯｸM-PRO</vt:lpstr>
      <vt:lpstr>HG創英角ｺﾞｼｯｸUB</vt:lpstr>
      <vt:lpstr>HG創英角ﾎﾟｯﾌﾟ体</vt:lpstr>
      <vt:lpstr>Miriam</vt:lpstr>
      <vt:lpstr>ＭＳ Ｐゴシック</vt:lpstr>
      <vt:lpstr>ＭＳ ゴシック</vt:lpstr>
      <vt:lpstr>メイリオ</vt:lpstr>
      <vt:lpstr>Arial</vt:lpstr>
      <vt:lpstr>Calibri</vt:lpstr>
      <vt:lpstr>Office ​​テーマ</vt:lpstr>
      <vt:lpstr>1_Office ​​テーマ</vt:lpstr>
      <vt:lpstr>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